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72" r:id="rId4"/>
    <p:sldMasterId id="2147483684" r:id="rId5"/>
  </p:sldMasterIdLst>
  <p:notesMasterIdLst>
    <p:notesMasterId r:id="rId29"/>
  </p:notesMasterIdLst>
  <p:sldIdLst>
    <p:sldId id="371" r:id="rId6"/>
    <p:sldId id="311" r:id="rId7"/>
    <p:sldId id="372" r:id="rId8"/>
    <p:sldId id="353" r:id="rId9"/>
    <p:sldId id="355" r:id="rId10"/>
    <p:sldId id="356" r:id="rId11"/>
    <p:sldId id="373" r:id="rId12"/>
    <p:sldId id="354" r:id="rId13"/>
    <p:sldId id="358" r:id="rId14"/>
    <p:sldId id="357" r:id="rId15"/>
    <p:sldId id="369" r:id="rId16"/>
    <p:sldId id="374" r:id="rId17"/>
    <p:sldId id="359" r:id="rId18"/>
    <p:sldId id="360" r:id="rId19"/>
    <p:sldId id="375" r:id="rId20"/>
    <p:sldId id="361" r:id="rId21"/>
    <p:sldId id="362" r:id="rId22"/>
    <p:sldId id="364" r:id="rId23"/>
    <p:sldId id="376" r:id="rId24"/>
    <p:sldId id="363" r:id="rId25"/>
    <p:sldId id="366" r:id="rId26"/>
    <p:sldId id="367" r:id="rId27"/>
    <p:sldId id="368" r:id="rId28"/>
  </p:sldIdLst>
  <p:sldSz cx="9144000" cy="6858000" type="screen4x3"/>
  <p:notesSz cx="6735445" cy="986599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06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1" d="100"/>
          <a:sy n="71" d="100"/>
        </p:scale>
        <p:origin x="-1344" y="-30"/>
      </p:cViewPr>
      <p:guideLst>
        <p:guide orient="horz" pos="2160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804E4D35-C971-4ADB-B113-5A1C6EA795DF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A4483AD3-49E0-43E9-A3BF-ACB350D385DF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58AB2-DB68-4752-AD6E-09AAC67A4572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DCCD-D3AF-4A28-801C-6A280EDE8A8C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80E19-DE6C-4158-A881-D709026B5303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6820F-121E-46A6-BC53-67597C637E56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729D0-93DB-4F58-980A-A1608ED788B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1D51-9B67-45B4-9207-C6BCDDF08DC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85DA2-74CC-4B02-8CFD-943EA09D4789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5E671-0948-4FEA-87AC-4D2E7E2467A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F10C3-1B49-4EA8-94BA-45F57BFD214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458DA-99F7-48FB-9236-7973227BBC15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5F16B-905F-42A5-A969-DC09E5DC8B1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90587-4E2D-4927-AACC-9A90B1E3812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40458-F141-4313-8688-0CD08CF9304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FF408-E73F-43EA-AA8F-D43B5A4D9D22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9FE73-4681-4A71-92EB-3CCD0A03FAE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A3B26-8822-4AFB-B9C9-080B5194B11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F75A-8432-4355-B367-302AFFBD173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928DB-83BB-4ED9-8357-EC706D7E627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CD0C5-2428-45A9-AB36-8743F5F6840C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6E37-229A-4647-BB07-030675CF06F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12A7A-8062-49AD-B211-D6011BC1C5E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B51FA-6966-4E07-AA12-AB008A2360A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DB4C-9888-4BD5-8F82-9D2D4656BC29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353C2-EDCE-4A78-A4FB-C772A7BA8D5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6A14-8061-4846-AE33-04A0F1AFCB5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BF08E-9BD6-40FC-8EAE-A823F30123B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3805-A9E6-4836-8418-BECF3D172EA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A3B26-8822-4AFB-B9C9-080B5194B11A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F75A-8432-4355-B367-302AFFBD173B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928DB-83BB-4ED9-8357-EC706D7E627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CD0C5-2428-45A9-AB36-8743F5F6840C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6E37-229A-4647-BB07-030675CF06F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12A7A-8062-49AD-B211-D6011BC1C5E7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12F15-9B77-4B6C-B952-C7EA31E265FC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B51FA-6966-4E07-AA12-AB008A2360AD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353C2-EDCE-4A78-A4FB-C772A7BA8D5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C6A14-8061-4846-AE33-04A0F1AFCB53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BF08E-9BD6-40FC-8EAE-A823F30123BE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A3805-A9E6-4836-8418-BECF3D172EA0}" type="slidenum">
              <a:rPr lang="en-US">
                <a:solidFill>
                  <a:srgbClr val="000000"/>
                </a:solidFill>
              </a:rPr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A14CA-C5CC-4E9B-B902-630C7BAAABBB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88A3B-0561-4678-9576-0084054094D2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5FA20-C88F-4999-ACB4-67D37B4FEFD1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544F-6BA2-41E7-A4B4-FFE221D36432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D6134-7211-41B1-B41D-AB2DA6B3ABE7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5" Type="http://schemas.openxmlformats.org/officeDocument/2006/relationships/theme" Target="../theme/theme2.xml"/><Relationship Id="rId14" Type="http://schemas.openxmlformats.org/officeDocument/2006/relationships/tags" Target="../tags/tag2.xml"/><Relationship Id="rId13" Type="http://schemas.openxmlformats.org/officeDocument/2006/relationships/tags" Target="../tags/tag1.xml"/><Relationship Id="rId12" Type="http://schemas.openxmlformats.org/officeDocument/2006/relationships/image" Target="../media/image3.jpe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0.xml"/><Relationship Id="rId7" Type="http://schemas.openxmlformats.org/officeDocument/2006/relationships/slideLayout" Target="../slideLayouts/slideLayout29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4" Type="http://schemas.openxmlformats.org/officeDocument/2006/relationships/tags" Target="../tags/tag4.xml"/><Relationship Id="rId13" Type="http://schemas.openxmlformats.org/officeDocument/2006/relationships/tags" Target="../tags/tag3.xml"/><Relationship Id="rId12" Type="http://schemas.openxmlformats.org/officeDocument/2006/relationships/image" Target="../media/image3.jpeg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0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5" Type="http://schemas.openxmlformats.org/officeDocument/2006/relationships/theme" Target="../theme/theme4.xml"/><Relationship Id="rId14" Type="http://schemas.openxmlformats.org/officeDocument/2006/relationships/tags" Target="../tags/tag6.xml"/><Relationship Id="rId13" Type="http://schemas.openxmlformats.org/officeDocument/2006/relationships/tags" Target="../tags/tag5.xml"/><Relationship Id="rId12" Type="http://schemas.openxmlformats.org/officeDocument/2006/relationships/image" Target="../media/image3.jpeg"/><Relationship Id="rId11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E1577-A053-4969-AC81-EA1FE62E6B4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E1E0F-7F64-419E-8274-31A86D8B0EF3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 altLang="ru-RU" smtClean="0"/>
              <a:t>Click to edit Master title style</a:t>
            </a:r>
            <a:endParaRPr lang="en-US" altLang="ru-RU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ru-RU" smtClean="0"/>
              <a:t>Click to edit Master text styles</a:t>
            </a:r>
            <a:endParaRPr lang="en-US" altLang="ru-RU" smtClean="0"/>
          </a:p>
          <a:p>
            <a:pPr lvl="1"/>
            <a:r>
              <a:rPr lang="en-US" altLang="ru-RU" smtClean="0"/>
              <a:t>Second level</a:t>
            </a:r>
            <a:endParaRPr lang="en-US" altLang="ru-RU" smtClean="0"/>
          </a:p>
          <a:p>
            <a:pPr lvl="2"/>
            <a:r>
              <a:rPr lang="en-US" altLang="ru-RU" smtClean="0"/>
              <a:t>Third level</a:t>
            </a:r>
            <a:endParaRPr lang="en-US" altLang="ru-RU" smtClean="0"/>
          </a:p>
          <a:p>
            <a:pPr lvl="3"/>
            <a:r>
              <a:rPr lang="en-US" altLang="ru-RU" smtClean="0"/>
              <a:t>Fourth level</a:t>
            </a:r>
            <a:endParaRPr lang="en-US" altLang="ru-RU" smtClean="0"/>
          </a:p>
          <a:p>
            <a:pPr lvl="4"/>
            <a:r>
              <a:rPr lang="en-US" altLang="ru-RU" smtClean="0"/>
              <a:t>Fifth level</a:t>
            </a:r>
            <a:endParaRPr lang="en-US" altLang="ru-RU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66ACCF-B09E-4D90-94C9-4F75152A942F}" type="slidenum">
              <a:rPr lang="en-US">
                <a:solidFill>
                  <a:srgbClr val="000000"/>
                </a:solidFill>
                <a:cs typeface="Arial" panose="020B0604020202020204" pitchFamily="34" charset="0"/>
              </a:rPr>
            </a:fld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 altLang="ru-RU" smtClean="0"/>
              <a:t>Click to edit Master title style</a:t>
            </a:r>
            <a:endParaRPr lang="en-US" altLang="ru-RU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ru-RU" smtClean="0"/>
              <a:t>Click to edit Master text styles</a:t>
            </a:r>
            <a:endParaRPr lang="en-US" altLang="ru-RU" smtClean="0"/>
          </a:p>
          <a:p>
            <a:pPr lvl="1"/>
            <a:r>
              <a:rPr lang="en-US" altLang="ru-RU" smtClean="0"/>
              <a:t>Second level</a:t>
            </a:r>
            <a:endParaRPr lang="en-US" altLang="ru-RU" smtClean="0"/>
          </a:p>
          <a:p>
            <a:pPr lvl="2"/>
            <a:r>
              <a:rPr lang="en-US" altLang="ru-RU" smtClean="0"/>
              <a:t>Third level</a:t>
            </a:r>
            <a:endParaRPr lang="en-US" altLang="ru-RU" smtClean="0"/>
          </a:p>
          <a:p>
            <a:pPr lvl="3"/>
            <a:r>
              <a:rPr lang="en-US" altLang="ru-RU" smtClean="0"/>
              <a:t>Fourth level</a:t>
            </a:r>
            <a:endParaRPr lang="en-US" altLang="ru-RU" smtClean="0"/>
          </a:p>
          <a:p>
            <a:pPr lvl="4"/>
            <a:r>
              <a:rPr lang="en-US" altLang="ru-RU" smtClean="0"/>
              <a:t>Fifth level</a:t>
            </a:r>
            <a:endParaRPr lang="en-US" altLang="ru-RU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6083E5-CC5C-43DD-B3A6-E522678E7C36}" type="slidenum">
              <a:rPr lang="en-US">
                <a:solidFill>
                  <a:srgbClr val="000000"/>
                </a:solidFill>
                <a:cs typeface="Arial" panose="020B0604020202020204" pitchFamily="34" charset="0"/>
              </a:rPr>
            </a:fld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altLang="ru-RU" smtClean="0">
              <a:solidFill>
                <a:srgbClr val="0000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/>
            <a:r>
              <a:rPr lang="en-US" altLang="ru-RU" smtClean="0"/>
              <a:t>Click to edit Master title style</a:t>
            </a:r>
            <a:endParaRPr lang="en-US" altLang="ru-RU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ru-RU" smtClean="0"/>
              <a:t>Click to edit Master text styles</a:t>
            </a:r>
            <a:endParaRPr lang="en-US" altLang="ru-RU" smtClean="0"/>
          </a:p>
          <a:p>
            <a:pPr lvl="1"/>
            <a:r>
              <a:rPr lang="en-US" altLang="ru-RU" smtClean="0"/>
              <a:t>Second level</a:t>
            </a:r>
            <a:endParaRPr lang="en-US" altLang="ru-RU" smtClean="0"/>
          </a:p>
          <a:p>
            <a:pPr lvl="2"/>
            <a:r>
              <a:rPr lang="en-US" altLang="ru-RU" smtClean="0"/>
              <a:t>Third level</a:t>
            </a:r>
            <a:endParaRPr lang="en-US" altLang="ru-RU" smtClean="0"/>
          </a:p>
          <a:p>
            <a:pPr lvl="3"/>
            <a:r>
              <a:rPr lang="en-US" altLang="ru-RU" smtClean="0"/>
              <a:t>Fourth level</a:t>
            </a:r>
            <a:endParaRPr lang="en-US" altLang="ru-RU" smtClean="0"/>
          </a:p>
          <a:p>
            <a:pPr lvl="4"/>
            <a:r>
              <a:rPr lang="en-US" altLang="ru-RU" smtClean="0"/>
              <a:t>Fifth level</a:t>
            </a:r>
            <a:endParaRPr lang="en-US" altLang="ru-RU" smtClean="0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56083E5-CC5C-43DD-B3A6-E522678E7C36}" type="slidenum">
              <a:rPr lang="en-US">
                <a:solidFill>
                  <a:srgbClr val="000000"/>
                </a:solidFill>
                <a:cs typeface="Arial" panose="020B0604020202020204" pitchFamily="34" charset="0"/>
              </a:rPr>
            </a:fld>
            <a:endParaRPr lang="en-US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7.jpeg"/><Relationship Id="rId1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260649"/>
            <a:ext cx="7128792" cy="936103"/>
          </a:xfrm>
        </p:spPr>
        <p:txBody>
          <a:bodyPr>
            <a:normAutofit/>
          </a:bodyPr>
          <a:lstStyle/>
          <a:p>
            <a:endParaRPr lang="ru-RU" sz="1800" dirty="0">
              <a:solidFill>
                <a:srgbClr val="3406FA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1484784"/>
            <a:ext cx="8858312" cy="5087488"/>
          </a:xfrm>
        </p:spPr>
        <p:txBody>
          <a:bodyPr>
            <a:normAutofit fontScale="85000"/>
          </a:bodyPr>
          <a:lstStyle/>
          <a:p>
            <a:endParaRPr lang="ru-RU" sz="39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1.1.</a:t>
            </a:r>
            <a:endParaRPr lang="ru-RU" sz="5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и мир</a:t>
            </a:r>
            <a:endParaRPr lang="ru-RU" sz="5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Первой мировой войны </a:t>
            </a:r>
            <a:endParaRPr lang="ru-RU" sz="5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</a:t>
            </a:r>
            <a:endPara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1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1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</a:t>
            </a:r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Desktop\2-Война и общество\1961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948264" y="188640"/>
            <a:ext cx="1952455" cy="244827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260648"/>
            <a:ext cx="64087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эсеров: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«Сначала победа – потом революция»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Л.О. Мартов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(один из лидеров меньшевиков),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В.М. Чернов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(лидер партии социалистов-революционеров) выступали за заключение всеми державами демократического мира без аннексий и контрибуций, выдвигая лозунг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«Ни побед, ни поражений»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64288" y="2708920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Л.О. Мартов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7" name="Picture 3" descr="D:\Desktop\2-Война и общество\2e5806e6-9aa2-43aa-8f98-1341821680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79944" y="3212976"/>
            <a:ext cx="1933795" cy="244827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64288" y="5733256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В.М. Чернов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D:\Desktop\2-Война и общество\img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97460"/>
            <a:ext cx="5976664" cy="44824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Дума. 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созыв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:\Desktop\ПЗ-1\2021-07-14_14-11-45.png"/>
          <p:cNvPicPr/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23528" y="1052736"/>
            <a:ext cx="8496944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8834" y="2278743"/>
            <a:ext cx="8278238" cy="257211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Кризис в армии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86776" y="6356351"/>
            <a:ext cx="594576" cy="365125"/>
          </a:xfrm>
        </p:spPr>
        <p:txBody>
          <a:bodyPr/>
          <a:lstStyle/>
          <a:p>
            <a:fld id="{416F8C33-7088-481A-939B-C850E0D4CDCA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500042"/>
            <a:ext cx="467767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 настроение солдат постепенно сошло на нет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Солдаты (в массе своей неграмотные или малограмотные) плохо разбирались в причинах войны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Начиная с зимы 1915 г. среди солдат ходили разговоры о том, что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«союзники решили вести войну до последней капли крови русского солдата»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борьбы с антивоенной агитацией в тылу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«неблагонадёжные элементы»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начали направлять на фронт, чем воспользовались социал-демократы, эсеры, анархисты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Рядовых и офицеров разделяла пропасть отчуждения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Падению боевого духа способствовали большие потери и тяготы окопной жизни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Настоящим бичом «окопной» войны был сыпной тиф, разносимый вшами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1" name="Picture 3" descr="D:\Desktop\2-Война и общество\army-battle-combat-photos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51520" y="500042"/>
            <a:ext cx="3521941" cy="5795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1643050"/>
            <a:ext cx="3888432" cy="466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А.А. Брусилов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весьма точно заметил: «Даже после объявления войны прибывшие из внутренних областей России пополнения совершенно не понимали, какая это война стряслась им на голову, как будто бы ни с того ни с сего. Сколько раз спрашивал я в окопах, из-за чего мы воюем, и всегда неизбежно получал ответ, что какой-то там эрц-герц-перц с женой были кем-то убиты, а потому австрияки хотели обидеть сербов. Но кто же такие сербы – не знал никто, что такое славяне – было также темно, а почему немцы из-за Сербии вздумали воевать – было совершенно неизвестно. Выходило, что людей вели на убой неизвестно из-за чего, т.е. по капризу царя»</a:t>
            </a:r>
            <a:endParaRPr lang="ru-RU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D:\Desktop\2-Война и общество\441444-df63eca4721a19c442ae5cf6d9458b3e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3" y="188640"/>
            <a:ext cx="4680520" cy="2995533"/>
          </a:xfrm>
          <a:prstGeom prst="rect">
            <a:avLst/>
          </a:prstGeom>
          <a:noFill/>
        </p:spPr>
      </p:pic>
      <p:pic>
        <p:nvPicPr>
          <p:cNvPr id="8195" name="Picture 3" descr="D:\Desktop\2-Война и общество\ua3cKu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356992"/>
            <a:ext cx="4680520" cy="3144823"/>
          </a:xfrm>
          <a:prstGeom prst="rect">
            <a:avLst/>
          </a:prstGeom>
          <a:noFill/>
        </p:spPr>
      </p:pic>
      <p:pic>
        <p:nvPicPr>
          <p:cNvPr id="7" name="Picture 4" descr="D:\Desktop\2-Война и общество\1-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188640"/>
            <a:ext cx="1979712" cy="12503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8834" y="2278743"/>
            <a:ext cx="8278238" cy="257211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Нарастание экономического кризиса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86776" y="6356351"/>
            <a:ext cx="594576" cy="365125"/>
          </a:xfrm>
        </p:spPr>
        <p:txBody>
          <a:bodyPr/>
          <a:lstStyle/>
          <a:p>
            <a:fld id="{416F8C33-7088-481A-939B-C850E0D4CDCA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500042"/>
            <a:ext cx="4680520" cy="5547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Противник захватил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западных губерний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обладающих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20%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экономического потенциала страны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долг за время войны вырос почти в 4 раза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результате инфляции курс рубля упал до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копеек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Дефицит предметов потребления и продуктов питания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введены два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«мясопустных»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дня в неделю: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пятница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(постановлением правительства в эти дни запрещалась продажа мяса и приготовление мясных блюд в ресторанах и трактирах)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января 1917 г. правительство вводит продналог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«хлебную развёрстку»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январе-феврале 1917 г. Москва и Петроград получили лишь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25%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запланированных поставок зерна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D:\Desktop\2-Война и общество\1_01a028f4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7504" y="571480"/>
            <a:ext cx="3816424" cy="2738779"/>
          </a:xfrm>
          <a:prstGeom prst="rect">
            <a:avLst/>
          </a:prstGeom>
          <a:noFill/>
        </p:spPr>
      </p:pic>
      <p:pic>
        <p:nvPicPr>
          <p:cNvPr id="9219" name="Picture 3" descr="D:\Desktop\2-Война и общество\image_big_1856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5" y="3717032"/>
            <a:ext cx="3816424" cy="2446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i2.wp.com/cyrillitsa.ru/wp-content/uploads/2013/02/184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3568" y="1333500"/>
            <a:ext cx="7620000" cy="5524500"/>
          </a:xfrm>
          <a:prstGeom prst="rect">
            <a:avLst/>
          </a:prstGeom>
          <a:noFill/>
        </p:spPr>
      </p:pic>
      <p:pic>
        <p:nvPicPr>
          <p:cNvPr id="78852" name="Picture 4" descr="http://mtdata.ru/u24/photoCBDD/20092208404-0/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71289"/>
            <a:ext cx="9144000" cy="5786711"/>
          </a:xfrm>
          <a:prstGeom prst="rect">
            <a:avLst/>
          </a:prstGeom>
          <a:noFill/>
        </p:spPr>
      </p:pic>
      <p:pic>
        <p:nvPicPr>
          <p:cNvPr id="78854" name="Picture 6" descr="http://argub.ru/media/k2/items/cache/3749aaa8ee129d7e919bddcc7e09cd36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9083852" cy="460851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/>
          <p:nvPr/>
        </p:nvSpPr>
        <p:spPr>
          <a:xfrm>
            <a:off x="179512" y="116632"/>
            <a:ext cx="8784976" cy="100811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1916 г.  - валовой сбор хлебов сократился на 20 %, производство мяса – на 70%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://img-fotki.yandex.ru/get/5646/97833783.15c/0_9991e_3720ec3f_XXXL.jpg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07504" y="3933056"/>
            <a:ext cx="4322004" cy="2736304"/>
          </a:xfrm>
          <a:prstGeom prst="rect">
            <a:avLst/>
          </a:prstGeom>
          <a:noFill/>
        </p:spPr>
      </p:pic>
      <p:pic>
        <p:nvPicPr>
          <p:cNvPr id="80902" name="Picture 6" descr="http://cs630820.vk.me/v630820047/3a058/-6zjkS4WRD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3" y="1857364"/>
            <a:ext cx="4355275" cy="2563791"/>
          </a:xfrm>
          <a:prstGeom prst="rect">
            <a:avLst/>
          </a:prstGeom>
          <a:noFill/>
        </p:spPr>
      </p:pic>
      <p:pic>
        <p:nvPicPr>
          <p:cNvPr id="80904" name="Picture 8" descr="http://ic.pics.livejournal.com/nornegest/76826399/427687/427687_9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014840"/>
            <a:ext cx="4680520" cy="246325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188641"/>
            <a:ext cx="86409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Большие запасы зерна скопились в Сибири, на Северном Кавказе, но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железные дороги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занятые на 80% обслуживанием военных нужд,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справлялись с перевозками</a:t>
            </a:r>
            <a:endParaRPr lang="ru-RU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осени 1915 г. Начались перебои со снабжением крупных городов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Петрограде появляются очереди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(«хвосты»)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за кофе, затем за другими насущными товарами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Солдатские письма сообщали, что на фронте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«кормят голодно и скверно»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Нарастало стачечное движение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D:\Desktop\2-Война и общество\49kcgyxsizimw869l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356992"/>
            <a:ext cx="4680520" cy="3024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8834" y="2278743"/>
            <a:ext cx="8278238" cy="2572117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Политический кризис – кризис «верхов»</a:t>
            </a:r>
            <a:br>
              <a:rPr lang="ru-RU" dirty="0" smtClean="0"/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86776" y="6356351"/>
            <a:ext cx="594576" cy="365125"/>
          </a:xfrm>
        </p:spPr>
        <p:txBody>
          <a:bodyPr/>
          <a:lstStyle/>
          <a:p>
            <a:fld id="{416F8C33-7088-481A-939B-C850E0D4CDCA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занятия: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3725036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Мобилизация промышленности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Политики и война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Кризис армии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Нарастание экономического кризиса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Политический кризис –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кризис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«верхов»</a:t>
            </a:r>
            <a:endParaRPr lang="ru-RU" sz="3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146" y="3573153"/>
            <a:ext cx="8424936" cy="224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 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1914—1945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Мединский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Торкунов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1914—1945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годы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Базовый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Мединский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Чубарьян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Электронная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учебника</a:t>
            </a:r>
            <a:r>
              <a:rPr lang="en-US" alt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428604"/>
            <a:ext cx="46805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Патриотический подъём 1914 г. в ходе войны сменился глубоким  разочарованием населения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тяжёлых поражений 1915 года в сознание обывателя настойчиво внедрялся образ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«внутреннего врага»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шли разговоры о предательстве и вредительстве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Неудачи на фронте объяснялись кознями придворной камарильи и немецких агентов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ндрей\Desktop\1\Alexander Makovsky - Portrait of Tsar Nicholas II and Alexandra Fedorovna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85719" y="500042"/>
            <a:ext cx="3862839" cy="25717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3571876"/>
            <a:ext cx="6357982" cy="2379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Широкое распространение получили слухи 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«шпионке-царице»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Язвительные шутки про влияние на царскую чету «ясновидящего старца»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Григория Распутина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октябре 1915 г. Николай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награждён Георгиевским крестом, полагавшимся за личное мужество (это должно было повысить авторитет царя, получился обратный эффект)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политической сфере нарастал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кризис управления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Андрей\Desktop\1\regnum_picture_1450345353473188_nor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3571876"/>
            <a:ext cx="1993869" cy="27146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285728"/>
            <a:ext cx="48965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«Министерская и губернаторская чехарда»: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18 месяцев сменилось 3 председателя Совета министров, 5 министров внутренних дел, 2 министра иностранных дел, 3 военных министра,  3 министра юстиции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2132856"/>
            <a:ext cx="48623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1915 г. большинство депутатов Государственной думы образовало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«Прогрессивный блок»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(октябристы, прогрессисты, кадеты)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блока: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«правительства доверия»;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частичная политическая амнистия;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уравнение крестьян  и национальных меньшинств в правах;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прекращение религиозной дискриминации;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«автономия Польши»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-восстановление деятельности профсоюзов  и т.д.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789040"/>
            <a:ext cx="35283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программа оказалась неприемлемой для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Николая 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Он не желал идти на соглашение с либералами, старался сохранить самодержавие.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сентября 1915 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Дума была распущена на каникулы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Desktop\2-Война и общество\i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51521" y="188641"/>
            <a:ext cx="3024335" cy="3610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85728"/>
            <a:ext cx="8856984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Николая</a:t>
            </a:r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II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отвернулись все общественные силы: от крайних правых, до крайних левых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Даже монархисты не верили в  способность царя остановить надвигающуюся революцию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трибуны Думы на власть обрушивался ураган критики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Desktop\2-Война и общество\i_024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2" y="1196752"/>
            <a:ext cx="1728192" cy="2284669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51720" y="1268760"/>
            <a:ext cx="62646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В.М. Пуришкевич</a:t>
            </a:r>
            <a:r>
              <a:rPr lang="ru-RU" dirty="0" smtClean="0"/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(русский политический деятель правых консервативных взглядов,  монархист, черносотенец) закончил речь в Думе против «тёмных сил» словами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«Да не будет Гришка Распутин руководителем русской внутренней общественной жизни» 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D:\Desktop\2-Война и общество\8eb53fdd40fc80a9_1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2924944"/>
            <a:ext cx="1610099" cy="230425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15816" y="2852936"/>
            <a:ext cx="41044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А.Ф. Керенский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имени фракции трудовиков требовал отставки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«всех министров, предавших свою страну»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D:\Desktop\2-Война и общество\156451_doc1_8D79C371-46D5-48DD-BFA0-537C56893A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717032"/>
            <a:ext cx="1728192" cy="2376264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051720" y="4077072"/>
            <a:ext cx="4896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П.Н. Милюков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(лидер партии кадетов, историк), в ноябре 1916 г. обвиняя на заседании Государственной Думы «придворную партию» в подготовке сепаратного мира с Германией, в огромных упущениях в тылу и на фронте, произнёс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«Что это: глупость или измена?» </a:t>
            </a: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332656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Великие князья призывали отстранить от участия в управлении страной императрицу Александру Фёдоровну, заключить соглашение с Думой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Против влияния Г. Распутина выступали даже члены императорской семьи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ночь на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декабря 1916 года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дворце князя Феликса Юсупова при участии великого князя Дмитрия Павловича и Пуришкевича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Распутин был убит</a:t>
            </a:r>
            <a:endParaRPr lang="ru-RU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924944"/>
            <a:ext cx="61206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началу 1917 г. Большинство политически активного населения страны уже не верило в способность Николая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управлять страной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предпочитал делать вид что ситуация в стране в целом нормальная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последней встрече с председателем Думы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М.В. Родзянко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февраля 1917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ответ на его предупреждение что Россия катится в пропасть, Николай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ответил: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 меня другие сведения»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Народная стихия готова была смести монархию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5" name="Picture 3" descr="D:\Desktop\2-Война и общество\SIhWLs_R-n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732240" y="2852936"/>
            <a:ext cx="2035944" cy="2483852"/>
          </a:xfrm>
          <a:prstGeom prst="rect">
            <a:avLst/>
          </a:prstGeom>
          <a:noFill/>
        </p:spPr>
      </p:pic>
      <p:pic>
        <p:nvPicPr>
          <p:cNvPr id="3076" name="Picture 4" descr="D:\Desktop\2-Война и общество\i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0"/>
            <a:ext cx="1988166" cy="285293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6804248" y="5445224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М.В. Родзянко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8834" y="2278743"/>
            <a:ext cx="8278238" cy="257211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Мобилизация промышленности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86776" y="6356351"/>
            <a:ext cx="594576" cy="365125"/>
          </a:xfrm>
        </p:spPr>
        <p:txBody>
          <a:bodyPr/>
          <a:lstStyle/>
          <a:p>
            <a:fld id="{416F8C33-7088-481A-939B-C850E0D4CDCA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764704"/>
            <a:ext cx="36724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августе 1915 года были образованы пять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Особых совещаний: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обороне государства;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обеспечению топливом;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перевозкам;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продовольствию;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 устройству беженцев.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Срочно строились новые военные заводы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Баренцевом море возводился незамерзающий порт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Романов-на-Мурмане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(Мурманск)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Петрограде и Москве действовал Комитет военно-технической помощи – объединение выдающихся русских учёных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D:\Desktop\2-Война и общество\b0d4a9177995840fe4b1149fb8e325aa-800x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" y="836712"/>
            <a:ext cx="5292079" cy="38307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7504" y="4725144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Доля военно-промышленных комитетов в общей массе заказов Военного министерства в 1915-1917 гг. составила лишь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3-5 %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116632"/>
            <a:ext cx="38884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считанные месяцы производство вооружения и боеприпасов увеличилось в десятки раз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августе 1916 г. винтовок было произведено в 10 раз больше, чем в 1914 г.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Производство пушек с января 1916 по январь 1917 г. увеличилось в 10 раз, а 76-мм снарядов – в 20 раз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Выработка пороха и взрывчатых веществ выросла на 250-300%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Desktop\2-Война и общество\n-1001151507344-1692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79513" y="188640"/>
            <a:ext cx="4824536" cy="3152963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7504" y="3429001"/>
            <a:ext cx="55446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переводом промышленности на военные рельсы начала разваливаться вся экономика</a:t>
            </a:r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Недоставало станков, локомотивов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Упал объём производства лёгкой промышленности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Сельское хозяйство потеряло половину мужчин-работников в возрасте 18-40 лет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10% сократились посевные площади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Уменьшилось поголовье лошадей, коров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D:\Desktop\2-Война и общество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84660" y="3573016"/>
            <a:ext cx="3279827" cy="22589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1484784"/>
            <a:ext cx="47525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1914-1916 годы объем промышленного производства вырос на 22%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692696"/>
            <a:ext cx="47525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1916 г. – преодолен кризис снабжения армии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348880"/>
            <a:ext cx="4752528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выполнении военных заказов – 76% всей рабочей силы страны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3212976"/>
            <a:ext cx="4752528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Мобилизовано 15,8 млн. человек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3789040"/>
            <a:ext cx="4752528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1917 году число убитых, раненых и пленных – 9 млн. человек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4581128"/>
            <a:ext cx="47525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ушла половина трудоспособных мужчин в возрасте от 16 до 50 лет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5373216"/>
            <a:ext cx="47525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день – 14-16 часов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512" y="5877272"/>
            <a:ext cx="47525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1914 г. – 1 тыс. бастующих, в 1915 г. – 550 тыс., в 1916 г. – 1086 тыс.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804" name="Picture 4" descr="http://expert.ru/data/public/453760/453789/9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004048" y="692696"/>
            <a:ext cx="4100794" cy="3024336"/>
          </a:xfrm>
          <a:prstGeom prst="rect">
            <a:avLst/>
          </a:prstGeom>
          <a:noFill/>
        </p:spPr>
      </p:pic>
      <p:sp>
        <p:nvSpPr>
          <p:cNvPr id="13" name="Заголовок 1"/>
          <p:cNvSpPr txBox="1"/>
          <p:nvPr/>
        </p:nvSpPr>
        <p:spPr>
          <a:xfrm>
            <a:off x="457200" y="0"/>
            <a:ext cx="8229600" cy="764704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Перестройка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экономики на военный лад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Desktop\2-Война и общество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729408"/>
            <a:ext cx="4139951" cy="2771425"/>
          </a:xfrm>
          <a:prstGeom prst="rect">
            <a:avLst/>
          </a:prstGeom>
          <a:noFill/>
        </p:spPr>
      </p:pic>
      <p:sp>
        <p:nvSpPr>
          <p:cNvPr id="1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429396"/>
            <a:ext cx="2133600" cy="428604"/>
          </a:xfrm>
        </p:spPr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8834" y="2278743"/>
            <a:ext cx="8278238" cy="257211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Политика и война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286776" y="6356351"/>
            <a:ext cx="594576" cy="365125"/>
          </a:xfrm>
        </p:spPr>
        <p:txBody>
          <a:bodyPr/>
          <a:lstStyle/>
          <a:p>
            <a:fld id="{416F8C33-7088-481A-939B-C850E0D4CDCA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642918"/>
            <a:ext cx="460851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 только правые, но и либеральные партии заявили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полной поддержке власти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Государственная дума проголосовала за военные кредиты, необходимые для ведения войны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Кадеты призвали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«отказаться от междоусобиц до победы»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Представители национальных меньшинств заявили о преданности «русскому государству и народу»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«Пораженчество»:</a:t>
            </a:r>
            <a:endParaRPr lang="ru-RU" dirty="0" smtClean="0">
              <a:solidFill>
                <a:srgbClr val="3406F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Большевистская и меньшевистская фракции РСДРП 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поддержали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просьбу правительства об отпуске кредитов на войну (лозунги: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«Долой войну!», «Долой кровавую бойню!», «Долой самодержавие!», «Да здравствует демократическая республика!»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Desktop\2-Война и общество\341210-4771884e233bad22fd4ae125bdff3b04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14283" y="3789040"/>
            <a:ext cx="4071966" cy="2638642"/>
          </a:xfrm>
          <a:prstGeom prst="rect">
            <a:avLst/>
          </a:prstGeom>
          <a:noFill/>
        </p:spPr>
      </p:pic>
      <p:pic>
        <p:nvPicPr>
          <p:cNvPr id="4099" name="Picture 3" descr="D:\Desktop\2-Война и общество\Революционные агитаторы на фронте_Петроград_1917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42918"/>
            <a:ext cx="4104456" cy="29300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E1E0F-7F64-419E-8274-31A86D8B0EF3}" type="slidenum">
              <a:rPr lang="ru-RU" sz="1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D:\Desktop\2-Война и общество\81161d5eecc75146e64fe951bb8aeb31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7236296" y="260649"/>
            <a:ext cx="1648107" cy="24238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260648"/>
            <a:ext cx="6624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В.И. Ульянов (Ленин)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находясь в эмиграции, призывал рабочих всех стран повернуть оружие против собственных буржуазных правительств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то же время Ленин решительно отмежевался от социалистов, которые выступали за поражение царизма как сторонники победы стран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Четвертного союза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(Германия, Австро-Венгрия, Турция, Болгария)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Чем больше жертв, тем быстрее рабочий класс свергнет правительство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3140968"/>
            <a:ext cx="59046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революционном движении кроме «пораженцев» сформировались и другие направления: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патриотическое</a:t>
            </a:r>
            <a:r>
              <a:rPr lang="ru-RU" i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b="1" i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оборонческое</a:t>
            </a:r>
            <a:r>
              <a:rPr lang="ru-RU" i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i="1" dirty="0" smtClean="0">
              <a:solidFill>
                <a:srgbClr val="3406F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ru-RU" i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solidFill>
                  <a:srgbClr val="3406F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пацифистско-интернационалистское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Крайний патриотический фланг –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Г.В. Плеханов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«Русский народ защищает свободу и независимость всех европейских стран, международное право и справедливость… Как бы ни была тяжела война, каких бы жертв она ни требовала, нельзя складывать оружие»)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3" name="Picture 3" descr="D:\Desktop\2-Война и общество\XW1GJTIABIHWX82CB6G8JSCJ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140968"/>
            <a:ext cx="2476080" cy="2983608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85786" y="5805264"/>
            <a:ext cx="169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Г.В. Плеханов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08304" y="2780928"/>
            <a:ext cx="15841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В.И. Ленин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RNRSTYLE" val="Indezine_SM2_Title"/>
</p:tagLst>
</file>

<file path=ppt/tags/tag2.xml><?xml version="1.0" encoding="utf-8"?>
<p:tagLst xmlns:p="http://schemas.openxmlformats.org/presentationml/2006/main">
  <p:tag name="RNRSTYLE" val="Indezine_SM2_Text"/>
</p:tagLst>
</file>

<file path=ppt/tags/tag3.xml><?xml version="1.0" encoding="utf-8"?>
<p:tagLst xmlns:p="http://schemas.openxmlformats.org/presentationml/2006/main">
  <p:tag name="RNRSTYLE" val="Indezine_SM2_Title"/>
</p:tagLst>
</file>

<file path=ppt/tags/tag4.xml><?xml version="1.0" encoding="utf-8"?>
<p:tagLst xmlns:p="http://schemas.openxmlformats.org/presentationml/2006/main">
  <p:tag name="RNRSTYLE" val="Indezine_SM2_Text"/>
</p:tagLst>
</file>

<file path=ppt/tags/tag5.xml><?xml version="1.0" encoding="utf-8"?>
<p:tagLst xmlns:p="http://schemas.openxmlformats.org/presentationml/2006/main">
  <p:tag name="RNRSTYLE" val="Indezine_SM2_Title"/>
</p:tagLst>
</file>

<file path=ppt/tags/tag6.xml><?xml version="1.0" encoding="utf-8"?>
<p:tagLst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shablon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Default Design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Default Design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Default Design">
  <a:themeElements>
    <a:clrScheme name="1_Default Design 2">
      <a:dk1>
        <a:srgbClr val="000000"/>
      </a:dk1>
      <a:lt1>
        <a:srgbClr val="CCFFFF"/>
      </a:lt1>
      <a:dk2>
        <a:srgbClr val="000000"/>
      </a:dk2>
      <a:lt2>
        <a:srgbClr val="B2B2B2"/>
      </a:lt2>
      <a:accent1>
        <a:srgbClr val="318C23"/>
      </a:accent1>
      <a:accent2>
        <a:srgbClr val="3268A6"/>
      </a:accent2>
      <a:accent3>
        <a:srgbClr val="E2FFFF"/>
      </a:accent3>
      <a:accent4>
        <a:srgbClr val="000000"/>
      </a:accent4>
      <a:accent5>
        <a:srgbClr val="ADC5AC"/>
      </a:accent5>
      <a:accent6>
        <a:srgbClr val="2C5E96"/>
      </a:accent6>
      <a:hlink>
        <a:srgbClr val="006E6E"/>
      </a:hlink>
      <a:folHlink>
        <a:srgbClr val="4B468C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Default Design 1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E2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E2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E2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CC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E2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8C8C"/>
        </a:accent1>
        <a:accent2>
          <a:srgbClr val="008096"/>
        </a:accent2>
        <a:accent3>
          <a:srgbClr val="FFFFFF"/>
        </a:accent3>
        <a:accent4>
          <a:srgbClr val="000000"/>
        </a:accent4>
        <a:accent5>
          <a:srgbClr val="AAC5C5"/>
        </a:accent5>
        <a:accent6>
          <a:srgbClr val="007387"/>
        </a:accent6>
        <a:hlink>
          <a:srgbClr val="007373"/>
        </a:hlink>
        <a:folHlink>
          <a:srgbClr val="00667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18C23"/>
        </a:accent1>
        <a:accent2>
          <a:srgbClr val="3268A6"/>
        </a:accent2>
        <a:accent3>
          <a:srgbClr val="FFFFFF"/>
        </a:accent3>
        <a:accent4>
          <a:srgbClr val="000000"/>
        </a:accent4>
        <a:accent5>
          <a:srgbClr val="ADC5AC"/>
        </a:accent5>
        <a:accent6>
          <a:srgbClr val="2C5E96"/>
        </a:accent6>
        <a:hlink>
          <a:srgbClr val="006E6E"/>
        </a:hlink>
        <a:folHlink>
          <a:srgbClr val="4B46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96B2E"/>
        </a:accent1>
        <a:accent2>
          <a:srgbClr val="007878"/>
        </a:accent2>
        <a:accent3>
          <a:srgbClr val="FFFFFF"/>
        </a:accent3>
        <a:accent4>
          <a:srgbClr val="000000"/>
        </a:accent4>
        <a:accent5>
          <a:srgbClr val="CABAAD"/>
        </a:accent5>
        <a:accent6>
          <a:srgbClr val="006C6C"/>
        </a:accent6>
        <a:hlink>
          <a:srgbClr val="8C3137"/>
        </a:hlink>
        <a:folHlink>
          <a:srgbClr val="802D6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807D26"/>
        </a:accent1>
        <a:accent2>
          <a:srgbClr val="A65832"/>
        </a:accent2>
        <a:accent3>
          <a:srgbClr val="FFFFFF"/>
        </a:accent3>
        <a:accent4>
          <a:srgbClr val="000000"/>
        </a:accent4>
        <a:accent5>
          <a:srgbClr val="C0BFAC"/>
        </a:accent5>
        <a:accent6>
          <a:srgbClr val="964F2C"/>
        </a:accent6>
        <a:hlink>
          <a:srgbClr val="006B6B"/>
        </a:hlink>
        <a:folHlink>
          <a:srgbClr val="644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shablon10</Template>
  <TotalTime>0</TotalTime>
  <Words>9429</Words>
  <Application>WPS Presentation</Application>
  <PresentationFormat>Экран (4:3)</PresentationFormat>
  <Paragraphs>219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shablon10</vt:lpstr>
      <vt:lpstr>1_Default Design</vt:lpstr>
      <vt:lpstr>2_Default Design</vt:lpstr>
      <vt:lpstr>3_Default Design</vt:lpstr>
      <vt:lpstr>КОМИТЕТ  ПО ОБРАЗОВАНИЮ САНКТ-ПЕТЕРБУРГА ГБПОУ «Санкт-Петербургский технический колледж»</vt:lpstr>
      <vt:lpstr>Вопросы занятия:</vt:lpstr>
      <vt:lpstr>12. Мобилизация промышленности</vt:lpstr>
      <vt:lpstr>PowerPoint 演示文稿</vt:lpstr>
      <vt:lpstr>PowerPoint 演示文稿</vt:lpstr>
      <vt:lpstr>PowerPoint 演示文稿</vt:lpstr>
      <vt:lpstr>13. Политика и война</vt:lpstr>
      <vt:lpstr>PowerPoint 演示文稿</vt:lpstr>
      <vt:lpstr>PowerPoint 演示文稿</vt:lpstr>
      <vt:lpstr>PowerPoint 演示文稿</vt:lpstr>
      <vt:lpstr>Государственная Дума. IV созыв</vt:lpstr>
      <vt:lpstr>14. Кризис в армии</vt:lpstr>
      <vt:lpstr>PowerPoint 演示文稿</vt:lpstr>
      <vt:lpstr>PowerPoint 演示文稿</vt:lpstr>
      <vt:lpstr>15. Нарастание экономического кризиса</vt:lpstr>
      <vt:lpstr>PowerPoint 演示文稿</vt:lpstr>
      <vt:lpstr>PowerPoint 演示文稿</vt:lpstr>
      <vt:lpstr>PowerPoint 演示文稿</vt:lpstr>
      <vt:lpstr>16. Политический кризис – кризис «верхов» 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КОМИТЕТ  ПО ОБРАЗОВАНИЮ САНКТ-ПЕТЕРБУРГА ГБПОУ «Санкт-Петербургский технический колледж»</dc:title>
  <dc:creator>chaykin</dc:creator>
  <cp:lastModifiedBy>sadfd</cp:lastModifiedBy>
  <cp:revision>371</cp:revision>
  <dcterms:created xsi:type="dcterms:W3CDTF">2015-12-04T04:54:00Z</dcterms:created>
  <dcterms:modified xsi:type="dcterms:W3CDTF">2025-02-24T09:58:20Z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C6D617EFD6124489B527117E8E198272_12</vt:lpwstr>
  </property>
  <property fmtid="{D5CDD505-2E9C-101B-9397-08002B2CF9AE}" pid="3" name="KSOProductBuildVer">
    <vt:lpwstr>1049-12.2.0.19805</vt:lpwstr>
  </property>
</Properties>
</file>