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9" r:id="rId4"/>
    <p:sldId id="261" r:id="rId5"/>
    <p:sldId id="260" r:id="rId6"/>
    <p:sldId id="262" r:id="rId7"/>
    <p:sldId id="264" r:id="rId8"/>
    <p:sldId id="263" r:id="rId9"/>
    <p:sldId id="265" r:id="rId10"/>
    <p:sldId id="266" r:id="rId11"/>
    <p:sldId id="267" r:id="rId12"/>
    <p:sldId id="268" r:id="rId13"/>
    <p:sldId id="269" r:id="rId14"/>
    <p:sldId id="272" r:id="rId15"/>
    <p:sldId id="273" r:id="rId16"/>
    <p:sldId id="296" r:id="rId17"/>
    <p:sldId id="275" r:id="rId18"/>
    <p:sldId id="274" r:id="rId19"/>
    <p:sldId id="276" r:id="rId20"/>
    <p:sldId id="277" r:id="rId21"/>
    <p:sldId id="270" r:id="rId22"/>
    <p:sldId id="279" r:id="rId23"/>
    <p:sldId id="278" r:id="rId24"/>
    <p:sldId id="280" r:id="rId25"/>
    <p:sldId id="283" r:id="rId26"/>
    <p:sldId id="282" r:id="rId27"/>
    <p:sldId id="281" r:id="rId28"/>
    <p:sldId id="285" r:id="rId29"/>
    <p:sldId id="287" r:id="rId30"/>
    <p:sldId id="288" r:id="rId31"/>
    <p:sldId id="289" r:id="rId32"/>
    <p:sldId id="308" r:id="rId33"/>
    <p:sldId id="290" r:id="rId34"/>
    <p:sldId id="291" r:id="rId35"/>
    <p:sldId id="292" r:id="rId36"/>
    <p:sldId id="294" r:id="rId37"/>
    <p:sldId id="295" r:id="rId38"/>
    <p:sldId id="300" r:id="rId39"/>
    <p:sldId id="302" r:id="rId40"/>
    <p:sldId id="297" r:id="rId41"/>
    <p:sldId id="303" r:id="rId42"/>
    <p:sldId id="305" r:id="rId43"/>
    <p:sldId id="306" r:id="rId44"/>
    <p:sldId id="304" r:id="rId45"/>
    <p:sldId id="307" r:id="rId46"/>
    <p:sldId id="299" r:id="rId47"/>
    <p:sldId id="309" r:id="rId48"/>
    <p:sldId id="324" r:id="rId49"/>
    <p:sldId id="312" r:id="rId50"/>
    <p:sldId id="313" r:id="rId51"/>
    <p:sldId id="314" r:id="rId52"/>
    <p:sldId id="315" r:id="rId53"/>
    <p:sldId id="322" r:id="rId54"/>
    <p:sldId id="316" r:id="rId55"/>
    <p:sldId id="317" r:id="rId56"/>
    <p:sldId id="318" r:id="rId57"/>
    <p:sldId id="319" r:id="rId58"/>
    <p:sldId id="320" r:id="rId59"/>
    <p:sldId id="321" r:id="rId60"/>
    <p:sldId id="323" r:id="rId61"/>
    <p:sldId id="325" r:id="rId62"/>
    <p:sldId id="326" r:id="rId63"/>
    <p:sldId id="327" r:id="rId64"/>
    <p:sldId id="328" r:id="rId65"/>
    <p:sldId id="329" r:id="rId66"/>
    <p:sldId id="330" r:id="rId67"/>
    <p:sldId id="331" r:id="rId68"/>
    <p:sldId id="310" r:id="rId69"/>
    <p:sldId id="332" r:id="rId70"/>
    <p:sldId id="311" r:id="rId71"/>
    <p:sldId id="333" r:id="rId72"/>
    <p:sldId id="335" r:id="rId73"/>
    <p:sldId id="336" r:id="rId74"/>
    <p:sldId id="337" r:id="rId75"/>
    <p:sldId id="338" r:id="rId7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96" y="-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243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B85DEB77-D402-4A67-B894-5DAAE5880D6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075" y="227013"/>
            <a:ext cx="747712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263525" y="1598613"/>
            <a:ext cx="3616325" cy="4497387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01625" y="6242050"/>
            <a:ext cx="178276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2257425" y="6248400"/>
            <a:ext cx="3455988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5867400" y="6248400"/>
            <a:ext cx="1755775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AD4B57-CB4D-4E7D-AF2F-9F4D498120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slide" Target="slide17.xml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image" Target="../media/image1.jpeg"/><Relationship Id="rId16" Type="http://schemas.openxmlformats.org/officeDocument/2006/relationships/image" Target="../media/image1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5" Type="http://schemas.openxmlformats.org/officeDocument/2006/relationships/image" Target="../media/image13.jpeg"/><Relationship Id="rId10" Type="http://schemas.openxmlformats.org/officeDocument/2006/relationships/image" Target="../media/image8.jpeg"/><Relationship Id="rId4" Type="http://schemas.openxmlformats.org/officeDocument/2006/relationships/image" Target="../media/image2.gif"/><Relationship Id="rId9" Type="http://schemas.openxmlformats.org/officeDocument/2006/relationships/image" Target="../media/image7.jpeg"/><Relationship Id="rId14" Type="http://schemas.openxmlformats.org/officeDocument/2006/relationships/image" Target="../media/image1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6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1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slide" Target="slide1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gif"/><Relationship Id="rId4" Type="http://schemas.openxmlformats.org/officeDocument/2006/relationships/image" Target="../media/image22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1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4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7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3.jpeg"/><Relationship Id="rId4" Type="http://schemas.openxmlformats.org/officeDocument/2006/relationships/image" Target="../media/image112.jpe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2.jpeg"/><Relationship Id="rId4" Type="http://schemas.openxmlformats.org/officeDocument/2006/relationships/image" Target="../media/image121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9.jpeg"/><Relationship Id="rId4" Type="http://schemas.openxmlformats.org/officeDocument/2006/relationships/image" Target="../media/image128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5147" name="Picture 11" descr="Средиземноморье ЕВР"/>
          <p:cNvPicPr>
            <a:picLocks noChangeAspect="1" noChangeArrowheads="1"/>
          </p:cNvPicPr>
          <p:nvPr/>
        </p:nvPicPr>
        <p:blipFill>
          <a:blip r:embed="rId2" cstate="print">
            <a:lum bright="24000" contras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75138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16632"/>
            <a:ext cx="8641655" cy="1077218"/>
          </a:xfrm>
          <a:noFill/>
          <a:ln/>
          <a:effectLst>
            <a:outerShdw dist="12700" dir="16200000" algn="ctr" rotWithShape="0">
              <a:srgbClr val="FFFF9B"/>
            </a:outerShdw>
          </a:effectLst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 smtClean="0">
                <a:solidFill>
                  <a:srgbClr val="B42200"/>
                </a:solidFill>
                <a:latin typeface="Arial" charset="0"/>
              </a:rPr>
              <a:t>Россия в Первой мировой войне 1914 </a:t>
            </a:r>
            <a:r>
              <a:rPr lang="ru-RU" sz="3200" b="1" dirty="0">
                <a:solidFill>
                  <a:srgbClr val="B42200"/>
                </a:solidFill>
                <a:latin typeface="Arial" charset="0"/>
              </a:rPr>
              <a:t>– 1918 гг.</a:t>
            </a:r>
          </a:p>
        </p:txBody>
      </p:sp>
      <p:pic>
        <p:nvPicPr>
          <p:cNvPr id="475140" name="Picture 4" descr="J0354376">
            <a:hlinkClick r:id="rId3" action="ppaction://hlinksldjump"/>
          </p:cNvPr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2324100" y="3705225"/>
            <a:ext cx="304800" cy="285750"/>
          </a:xfrm>
          <a:noFill/>
          <a:ln/>
        </p:spPr>
      </p:pic>
      <p:pic>
        <p:nvPicPr>
          <p:cNvPr id="475144" name="Picture 8" descr="Изменение размера Турок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8F8F6"/>
              </a:clrFrom>
              <a:clrTo>
                <a:srgbClr val="F8F8F6">
                  <a:alpha val="0"/>
                </a:srgbClr>
              </a:clrTo>
            </a:clrChange>
            <a:lum bright="-12000"/>
          </a:blip>
          <a:srcRect/>
          <a:stretch>
            <a:fillRect/>
          </a:stretch>
        </p:blipFill>
        <p:spPr bwMode="auto">
          <a:xfrm>
            <a:off x="7235825" y="3500438"/>
            <a:ext cx="1014413" cy="2346325"/>
          </a:xfrm>
          <a:prstGeom prst="rect">
            <a:avLst/>
          </a:prstGeom>
          <a:noFill/>
        </p:spPr>
      </p:pic>
      <p:pic>
        <p:nvPicPr>
          <p:cNvPr id="475145" name="Picture 9" descr="Изменение размера 1МВ германец т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32138" y="1125538"/>
            <a:ext cx="1711325" cy="2759075"/>
          </a:xfrm>
          <a:prstGeom prst="rect">
            <a:avLst/>
          </a:prstGeom>
          <a:noFill/>
        </p:spPr>
      </p:pic>
      <p:pic>
        <p:nvPicPr>
          <p:cNvPr id="475146" name="Picture 10" descr="Изменение размера Австро венгрия 1мв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6100" y="1773238"/>
            <a:ext cx="1155700" cy="2636837"/>
          </a:xfrm>
          <a:prstGeom prst="rect">
            <a:avLst/>
          </a:prstGeom>
          <a:noFill/>
        </p:spPr>
      </p:pic>
      <p:pic>
        <p:nvPicPr>
          <p:cNvPr id="475150" name="Picture 14" descr="Изменение размера Бельгия 1мв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2700338" y="2636838"/>
            <a:ext cx="628650" cy="1347787"/>
          </a:xfrm>
          <a:prstGeom prst="rect">
            <a:avLst/>
          </a:prstGeom>
          <a:noFill/>
        </p:spPr>
      </p:pic>
      <p:pic>
        <p:nvPicPr>
          <p:cNvPr id="475151" name="Picture 15" descr="Изменение размера Италия 1мв  бб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BF9FA"/>
              </a:clrFrom>
              <a:clrTo>
                <a:srgbClr val="FBF9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95738" y="3933825"/>
            <a:ext cx="982662" cy="2271713"/>
          </a:xfrm>
          <a:prstGeom prst="rect">
            <a:avLst/>
          </a:prstGeom>
          <a:noFill/>
        </p:spPr>
      </p:pic>
      <p:pic>
        <p:nvPicPr>
          <p:cNvPr id="475152" name="Picture 16" descr="Изменение размера Румын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8F8F6"/>
              </a:clrFrom>
              <a:clrTo>
                <a:srgbClr val="F8F8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80063" y="2781300"/>
            <a:ext cx="655637" cy="1787525"/>
          </a:xfrm>
          <a:prstGeom prst="rect">
            <a:avLst/>
          </a:prstGeom>
          <a:noFill/>
        </p:spPr>
      </p:pic>
      <p:pic>
        <p:nvPicPr>
          <p:cNvPr id="475153" name="Picture 17" descr="Изменение размера Серб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8F8F6"/>
              </a:clrFrom>
              <a:clrTo>
                <a:srgbClr val="F8F8F6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5148263" y="3573463"/>
            <a:ext cx="814387" cy="1417637"/>
          </a:xfrm>
          <a:prstGeom prst="rect">
            <a:avLst/>
          </a:prstGeom>
          <a:noFill/>
        </p:spPr>
      </p:pic>
      <p:pic>
        <p:nvPicPr>
          <p:cNvPr id="475157" name="Picture 21" descr="Изменение размера Англичанин О д ВС 5 04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24075" y="1196975"/>
            <a:ext cx="850900" cy="2336800"/>
          </a:xfrm>
          <a:prstGeom prst="rect">
            <a:avLst/>
          </a:prstGeom>
          <a:noFill/>
        </p:spPr>
      </p:pic>
      <p:pic>
        <p:nvPicPr>
          <p:cNvPr id="475148" name="Picture 12" descr="Изменение размера Француз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8F8F6"/>
              </a:clrFrom>
              <a:clrTo>
                <a:srgbClr val="F8F8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250" y="2420938"/>
            <a:ext cx="1109663" cy="2767012"/>
          </a:xfrm>
          <a:prstGeom prst="rect">
            <a:avLst/>
          </a:prstGeom>
          <a:noFill/>
        </p:spPr>
      </p:pic>
      <p:pic>
        <p:nvPicPr>
          <p:cNvPr id="475149" name="Picture 13" descr="Изменение размера 1МВ русскийй рядовой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77780">
            <a:off x="6443663" y="692150"/>
            <a:ext cx="1385887" cy="3027363"/>
          </a:xfrm>
          <a:prstGeom prst="rect">
            <a:avLst/>
          </a:prstGeom>
          <a:noFill/>
        </p:spPr>
      </p:pic>
      <p:pic>
        <p:nvPicPr>
          <p:cNvPr id="475159" name="Picture 23" descr="США и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BFBF9"/>
              </a:clrFrom>
              <a:clrTo>
                <a:srgbClr val="FBFB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188" y="2781300"/>
            <a:ext cx="1146175" cy="2347913"/>
          </a:xfrm>
          <a:prstGeom prst="rect">
            <a:avLst/>
          </a:prstGeom>
          <a:noFill/>
        </p:spPr>
      </p:pic>
      <p:pic>
        <p:nvPicPr>
          <p:cNvPr id="475143" name="Picture 7" descr="Изменение размера Болгарин 1мв  бб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40425" y="3213100"/>
            <a:ext cx="760413" cy="18986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5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5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75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75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75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75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75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75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75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75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75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75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75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75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75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475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475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000"/>
                                        <p:tgtEl>
                                          <p:spTgt spid="475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000"/>
                                        <p:tgtEl>
                                          <p:spTgt spid="475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75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75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75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75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75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75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75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75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75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75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75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75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75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75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75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75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75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75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75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75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75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475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475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475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75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75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475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75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75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475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75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75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475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75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75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513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712968" cy="1077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ПОДГОТОВКА РОССИИ К ВОЙНЕ И ПЛАНЫ СТОРОН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51520" y="1412776"/>
            <a:ext cx="4134931" cy="367240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79512" y="5157192"/>
            <a:ext cx="4176464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После объявления Германией войны России. Уличная сцена на Невском проспекте. Санкт-Петербург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499991" y="1340768"/>
            <a:ext cx="4542635" cy="3744416"/>
          </a:xfrm>
          <a:prstGeom prst="rect">
            <a:avLst/>
          </a:prstGeom>
          <a:noFill/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4499992" y="5229200"/>
            <a:ext cx="4644008" cy="1143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Манифестация в день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объявления войны. Москва. 1914г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16632"/>
            <a:ext cx="5510416" cy="27642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79512" y="2924944"/>
            <a:ext cx="885698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Следуя историческим своим заветам, Россия, единственная по вере и крови со славянскими народами, никогда не взирала на их судьбу безучастно. С полным единодушием и особой силой пробудились братские чувства русского народа к славянам в последние дни, когда Австро-Венгрия предъявила Сербии заведомо неприемлемые для державного государства требования….</a:t>
            </a:r>
          </a:p>
          <a:p>
            <a:r>
              <a:rPr lang="ru-RU" dirty="0" smtClean="0"/>
              <a:t>Вынужденные в силу создавшихся условий принять необходимые меры предосторожности, Мы повелеваем привести армию и флот на военное положение, но, дорожа кровью и достоянием наших подданных, прилагали все усилия к мирному исходу начавшихся переговоров…</a:t>
            </a:r>
          </a:p>
          <a:p>
            <a:r>
              <a:rPr lang="ru-RU" dirty="0" smtClean="0"/>
              <a:t>Ныне предстоит уже не заступаться за несправедливо обиженную родственную нам страну, но оградить честь , достоинство, целостность России и положение её среди Великих Держав. Мы непоколебимо верим, что  на защиту Русской земли дружно и самоотверженно встанут все верные наши подданные.</a:t>
            </a:r>
          </a:p>
          <a:p>
            <a:pPr algn="ctr"/>
            <a:r>
              <a:rPr lang="ru-RU" dirty="0" smtClean="0"/>
              <a:t>Из высочайшего Манифеста императора Никола </a:t>
            </a:r>
            <a:r>
              <a:rPr lang="en-US" dirty="0" smtClean="0"/>
              <a:t> II</a:t>
            </a:r>
            <a:r>
              <a:rPr lang="ru-RU" dirty="0" smtClean="0"/>
              <a:t> 20 июля 1914 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188640"/>
            <a:ext cx="8568952" cy="91916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/>
            <a:r>
              <a:rPr lang="ru-RU" sz="2000" b="1" dirty="0" smtClean="0">
                <a:solidFill>
                  <a:srgbClr val="0070C0"/>
                </a:solidFill>
              </a:rPr>
              <a:t>Царь Николай </a:t>
            </a:r>
            <a:r>
              <a:rPr lang="en-US" sz="2000" b="1" dirty="0" smtClean="0">
                <a:solidFill>
                  <a:srgbClr val="0070C0"/>
                </a:solidFill>
              </a:rPr>
              <a:t>II </a:t>
            </a:r>
            <a:r>
              <a:rPr lang="ru-RU" sz="2000" b="1" dirty="0" smtClean="0">
                <a:solidFill>
                  <a:srgbClr val="0070C0"/>
                </a:solidFill>
              </a:rPr>
              <a:t>благословляет русских солдат перед их отправкой на фронт. 1914г </a:t>
            </a:r>
          </a:p>
        </p:txBody>
      </p:sp>
      <p:pic>
        <p:nvPicPr>
          <p:cNvPr id="38916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528" y="1268760"/>
            <a:ext cx="8573130" cy="4104456"/>
          </a:xfrm>
          <a:noFill/>
        </p:spPr>
      </p:pic>
      <p:sp>
        <p:nvSpPr>
          <p:cNvPr id="4" name="TextBox 3"/>
          <p:cNvSpPr txBox="1"/>
          <p:nvPr/>
        </p:nvSpPr>
        <p:spPr>
          <a:xfrm>
            <a:off x="251520" y="5445224"/>
            <a:ext cx="8712968" cy="76944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200" dirty="0" smtClean="0"/>
              <a:t>1907 г.  - В Росси вступила в силу программа модернизации </a:t>
            </a:r>
            <a:r>
              <a:rPr lang="ru-RU" sz="2200" dirty="0" err="1" smtClean="0"/>
              <a:t>военно</a:t>
            </a:r>
            <a:r>
              <a:rPr lang="ru-RU" sz="2200" dirty="0" smtClean="0"/>
              <a:t> – морских сил</a:t>
            </a:r>
            <a:endParaRPr lang="ru-RU" sz="2200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6237312"/>
            <a:ext cx="8712968" cy="43088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200" dirty="0" smtClean="0"/>
              <a:t>1913 г. – в России принята программа по усилению армии</a:t>
            </a:r>
            <a:endParaRPr lang="ru-RU" sz="2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1"/>
            <a:ext cx="8856984" cy="85723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Военно-технический потенциал ведущих держав накануне первой мировой войны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1357298"/>
            <a:ext cx="8501122" cy="4929222"/>
          </a:xfrm>
        </p:spPr>
        <p:txBody>
          <a:bodyPr>
            <a:normAutofit/>
          </a:bodyPr>
          <a:lstStyle/>
          <a:p>
            <a:pPr algn="l"/>
            <a:endParaRPr lang="ru-RU" sz="2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57157" y="1397000"/>
          <a:ext cx="8501123" cy="516095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439454"/>
                <a:gridCol w="1811107"/>
                <a:gridCol w="2125281"/>
                <a:gridCol w="2125281"/>
              </a:tblGrid>
              <a:tr h="823604">
                <a:tc>
                  <a:txBody>
                    <a:bodyPr/>
                    <a:lstStyle/>
                    <a:p>
                      <a:r>
                        <a:rPr lang="ru-RU" dirty="0" smtClean="0"/>
                        <a:t>страна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 млн. руб.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 одного жителя</a:t>
                      </a:r>
                    </a:p>
                    <a:p>
                      <a:r>
                        <a:rPr lang="ru-RU" dirty="0" smtClean="0"/>
                        <a:t>            Руб.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 одного солдата</a:t>
                      </a:r>
                    </a:p>
                    <a:p>
                      <a:r>
                        <a:rPr lang="ru-RU" dirty="0" smtClean="0"/>
                        <a:t>                Руб.</a:t>
                      </a:r>
                      <a:endParaRPr lang="ru-RU" dirty="0"/>
                    </a:p>
                  </a:txBody>
                  <a:tcPr/>
                </a:tc>
              </a:tr>
              <a:tr h="504122">
                <a:tc>
                  <a:txBody>
                    <a:bodyPr/>
                    <a:lstStyle/>
                    <a:p>
                      <a:r>
                        <a:rPr lang="ru-RU" dirty="0" smtClean="0"/>
                        <a:t>Австро-Венгрия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265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662</a:t>
                      </a:r>
                      <a:endParaRPr lang="ru-RU" dirty="0"/>
                    </a:p>
                  </a:txBody>
                  <a:tcPr/>
                </a:tc>
              </a:tr>
              <a:tr h="551524">
                <a:tc>
                  <a:txBody>
                    <a:bodyPr/>
                    <a:lstStyle/>
                    <a:p>
                      <a:r>
                        <a:rPr lang="ru-RU" dirty="0" smtClean="0"/>
                        <a:t>Британская империя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729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1822</a:t>
                      </a:r>
                      <a:endParaRPr lang="ru-RU" dirty="0"/>
                    </a:p>
                  </a:txBody>
                  <a:tcPr/>
                </a:tc>
              </a:tr>
              <a:tr h="643445">
                <a:tc>
                  <a:txBody>
                    <a:bodyPr/>
                    <a:lstStyle/>
                    <a:p>
                      <a:r>
                        <a:rPr lang="ru-RU" dirty="0" smtClean="0"/>
                        <a:t>Германская империя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929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1156</a:t>
                      </a:r>
                      <a:endParaRPr lang="ru-RU" dirty="0"/>
                    </a:p>
                  </a:txBody>
                  <a:tcPr/>
                </a:tc>
              </a:tr>
              <a:tr h="551524">
                <a:tc>
                  <a:txBody>
                    <a:bodyPr/>
                    <a:lstStyle/>
                    <a:p>
                      <a:r>
                        <a:rPr lang="ru-RU" dirty="0" smtClean="0"/>
                        <a:t>Италия и её колонии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283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566</a:t>
                      </a:r>
                      <a:endParaRPr lang="ru-RU" dirty="0"/>
                    </a:p>
                  </a:txBody>
                  <a:tcPr/>
                </a:tc>
              </a:tr>
              <a:tr h="551524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Российская империя</a:t>
                      </a:r>
                      <a:endParaRPr lang="ru-RU" sz="2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826</a:t>
                      </a:r>
                      <a:endParaRPr lang="ru-RU" sz="24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4,5</a:t>
                      </a:r>
                      <a:endParaRPr lang="ru-RU" sz="24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590</a:t>
                      </a:r>
                      <a:endParaRPr lang="ru-RU" sz="24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477347">
                <a:tc>
                  <a:txBody>
                    <a:bodyPr/>
                    <a:lstStyle/>
                    <a:p>
                      <a:r>
                        <a:rPr lang="ru-RU" dirty="0" smtClean="0"/>
                        <a:t>США и её колонии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570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2850</a:t>
                      </a:r>
                      <a:endParaRPr lang="ru-RU" dirty="0"/>
                    </a:p>
                  </a:txBody>
                  <a:tcPr/>
                </a:tc>
              </a:tr>
              <a:tr h="786430">
                <a:tc>
                  <a:txBody>
                    <a:bodyPr/>
                    <a:lstStyle/>
                    <a:p>
                      <a:r>
                        <a:rPr lang="ru-RU" dirty="0" smtClean="0"/>
                        <a:t>Франция и колонии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568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710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42910" y="928670"/>
            <a:ext cx="7929618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400" dirty="0" smtClean="0"/>
              <a:t>                                                                       </a:t>
            </a:r>
            <a:r>
              <a:rPr lang="ru-RU" b="1" dirty="0" smtClean="0"/>
              <a:t>Прямые военные расходы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Вооружение</a:t>
            </a:r>
            <a:endParaRPr lang="ru-RU" dirty="0">
              <a:solidFill>
                <a:srgbClr val="0070C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928670"/>
          <a:ext cx="9144032" cy="614364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357290"/>
                <a:gridCol w="1214460"/>
                <a:gridCol w="1285875"/>
                <a:gridCol w="1285875"/>
                <a:gridCol w="1285875"/>
                <a:gridCol w="1285875"/>
                <a:gridCol w="1428782"/>
              </a:tblGrid>
              <a:tr h="1125704">
                <a:tc>
                  <a:txBody>
                    <a:bodyPr/>
                    <a:lstStyle/>
                    <a:p>
                      <a:r>
                        <a:rPr lang="ru-RU" dirty="0" smtClean="0"/>
                        <a:t>страна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Снаряды млн. штук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Патроны млрд. штук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Винтовки млн. штук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Самолёты штук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Автомобили тыс. штук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Военный флот млн. тонн</a:t>
                      </a:r>
                      <a:endParaRPr lang="ru-RU" dirty="0"/>
                    </a:p>
                  </a:txBody>
                  <a:tcPr/>
                </a:tc>
              </a:tr>
              <a:tr h="809092">
                <a:tc>
                  <a:txBody>
                    <a:bodyPr/>
                    <a:lstStyle/>
                    <a:p>
                      <a:r>
                        <a:rPr lang="ru-RU" dirty="0" smtClean="0"/>
                        <a:t>Австро-Венгрия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0,3</a:t>
                      </a:r>
                      <a:endParaRPr lang="ru-RU" dirty="0"/>
                    </a:p>
                  </a:txBody>
                  <a:tcPr/>
                </a:tc>
              </a:tr>
              <a:tr h="791516">
                <a:tc>
                  <a:txBody>
                    <a:bodyPr/>
                    <a:lstStyle/>
                    <a:p>
                      <a:r>
                        <a:rPr lang="ru-RU" dirty="0" smtClean="0"/>
                        <a:t>Британская империя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272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1,9</a:t>
                      </a:r>
                      <a:endParaRPr lang="ru-RU" dirty="0"/>
                    </a:p>
                  </a:txBody>
                  <a:tcPr/>
                </a:tc>
              </a:tr>
              <a:tr h="791516">
                <a:tc>
                  <a:txBody>
                    <a:bodyPr/>
                    <a:lstStyle/>
                    <a:p>
                      <a:r>
                        <a:rPr lang="ru-RU" dirty="0" smtClean="0"/>
                        <a:t>Германская империя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1,5</a:t>
                      </a:r>
                      <a:endParaRPr lang="ru-RU" dirty="0"/>
                    </a:p>
                  </a:txBody>
                  <a:tcPr/>
                </a:tc>
              </a:tr>
              <a:tr h="787993">
                <a:tc>
                  <a:txBody>
                    <a:bodyPr/>
                    <a:lstStyle/>
                    <a:p>
                      <a:r>
                        <a:rPr lang="ru-RU" dirty="0" smtClean="0"/>
                        <a:t>Италия и колонии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О,4</a:t>
                      </a:r>
                      <a:endParaRPr lang="ru-RU" dirty="0"/>
                    </a:p>
                  </a:txBody>
                  <a:tcPr/>
                </a:tc>
              </a:tr>
              <a:tr h="795039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Российская империя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6,0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2,8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5,0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150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---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0,4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1042784">
                <a:tc>
                  <a:txBody>
                    <a:bodyPr/>
                    <a:lstStyle/>
                    <a:p>
                      <a:r>
                        <a:rPr lang="ru-RU" dirty="0" smtClean="0"/>
                        <a:t>Франция и колонии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560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0,5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571604" y="6643710"/>
            <a:ext cx="5929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По материалам журнала «Родина»  № 8-9 1993 г.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51520" y="1196753"/>
          <a:ext cx="8678199" cy="55446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2733"/>
                <a:gridCol w="2892733"/>
                <a:gridCol w="2892733"/>
              </a:tblGrid>
              <a:tr h="897713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                           Страна</a:t>
                      </a:r>
                      <a:endParaRPr lang="ru-RU" sz="1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   Национальный доход (млн.)</a:t>
                      </a:r>
                      <a:endParaRPr lang="ru-RU" sz="1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Национальный доход в абсолютных числах на душу населения</a:t>
                      </a:r>
                      <a:endParaRPr lang="ru-RU" sz="12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5497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C00000"/>
                          </a:solidFill>
                        </a:rPr>
                        <a:t>Россия</a:t>
                      </a:r>
                      <a:endParaRPr lang="ru-RU" sz="18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58 458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335,8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8688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Великобритания</a:t>
                      </a:r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69 979</a:t>
                      </a:r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1 521,7</a:t>
                      </a:r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187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Франция</a:t>
                      </a:r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577 733</a:t>
                      </a:r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1 443,2</a:t>
                      </a:r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7673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США</a:t>
                      </a:r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199 275</a:t>
                      </a:r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2 034,4</a:t>
                      </a:r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5498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Германия</a:t>
                      </a:r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80 542</a:t>
                      </a:r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1 186,2</a:t>
                      </a:r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7673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Австро-Венгрия</a:t>
                      </a:r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30 044</a:t>
                      </a:r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602,2</a:t>
                      </a:r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23528" y="188640"/>
            <a:ext cx="8712968" cy="83099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Национальный доход ведущих государств за годы Первой мировой войны, в долларах США</a:t>
            </a:r>
            <a:endParaRPr lang="ru-RU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528" y="188640"/>
            <a:ext cx="8208912" cy="1143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/>
            <a:r>
              <a:rPr lang="ru-RU" dirty="0" smtClean="0">
                <a:solidFill>
                  <a:schemeClr val="accent2"/>
                </a:solidFill>
              </a:rPr>
              <a:t>Военные потери</a:t>
            </a:r>
          </a:p>
        </p:txBody>
      </p:sp>
      <p:graphicFrame>
        <p:nvGraphicFramePr>
          <p:cNvPr id="58407" name="Group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21633159"/>
              </p:ext>
            </p:extLst>
          </p:nvPr>
        </p:nvGraphicFramePr>
        <p:xfrm>
          <a:off x="251520" y="1844824"/>
          <a:ext cx="8352928" cy="4248471"/>
        </p:xfrm>
        <a:graphic>
          <a:graphicData uri="http://schemas.openxmlformats.org/drawingml/2006/table">
            <a:tbl>
              <a:tblPr/>
              <a:tblGrid>
                <a:gridCol w="2154572"/>
                <a:gridCol w="3053631"/>
                <a:gridCol w="3144725"/>
              </a:tblGrid>
              <a:tr h="1375741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Солдат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Антанта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Четвертной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союз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9412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Погибло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5641993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3676700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9412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Ранено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14465844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8387448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448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Пропало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4121000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362900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5229957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images.myshared.ru/17/1143329/slide_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2772" name="Picture 4" descr="http://900igr.net/datas/istorija/Gody-Pervoj-mirovoj-vojny/0020-020-Plan-SHliffen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present5.com/docs/pervaya_mirovaya_voyna_new_images/pervaya_mirovaya_voyna_new_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present5.com/docs/pervaya_mirovaya_voyna_new_images/pervaya_mirovaya_voyna_new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260648"/>
            <a:ext cx="8784976" cy="1077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РОССИЙСКАЯ ДИПЛОМАТИЯ НАКАНУНЕ ПЕРВОЙ МИРОВОЙ ВОЙНЫ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1556792"/>
            <a:ext cx="4824536" cy="9541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2800" b="1" dirty="0" smtClean="0">
                <a:solidFill>
                  <a:srgbClr val="663300"/>
                </a:solidFill>
              </a:rPr>
              <a:t>Военно-политические союзы </a:t>
            </a:r>
            <a:br>
              <a:rPr lang="ru-RU" sz="2800" b="1" dirty="0" smtClean="0">
                <a:solidFill>
                  <a:srgbClr val="663300"/>
                </a:solidFill>
              </a:rPr>
            </a:br>
            <a:r>
              <a:rPr lang="ru-RU" sz="2800" b="1" dirty="0" smtClean="0">
                <a:solidFill>
                  <a:srgbClr val="663300"/>
                </a:solidFill>
              </a:rPr>
              <a:t>накануне войны.</a:t>
            </a:r>
            <a:endParaRPr lang="ru-RU" sz="2800" b="1" dirty="0">
              <a:solidFill>
                <a:srgbClr val="663300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323528" y="2996952"/>
            <a:ext cx="3240087" cy="1319213"/>
          </a:xfrm>
          <a:prstGeom prst="rect">
            <a:avLst/>
          </a:prstGeom>
          <a:noFill/>
          <a:ln w="9525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rgbClr val="663300"/>
                </a:solidFill>
              </a:rPr>
              <a:t>Антанта 1907 г.</a:t>
            </a:r>
          </a:p>
          <a:p>
            <a:pPr algn="ctr"/>
            <a:r>
              <a:rPr lang="ru-RU" sz="2400" dirty="0"/>
              <a:t>Англия, Франция, Россия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283968" y="2996952"/>
            <a:ext cx="4464373" cy="1806575"/>
          </a:xfrm>
          <a:prstGeom prst="rect">
            <a:avLst/>
          </a:prstGeom>
          <a:noFill/>
          <a:ln w="9525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663300"/>
                </a:solidFill>
              </a:rPr>
              <a:t>Тройственный </a:t>
            </a:r>
            <a:endParaRPr lang="ru-RU" sz="3200" b="1" dirty="0" smtClean="0">
              <a:solidFill>
                <a:srgbClr val="66330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663300"/>
                </a:solidFill>
              </a:rPr>
              <a:t>союз </a:t>
            </a:r>
            <a:r>
              <a:rPr lang="ru-RU" sz="3200" b="1" dirty="0">
                <a:solidFill>
                  <a:srgbClr val="663300"/>
                </a:solidFill>
              </a:rPr>
              <a:t>1882 г.</a:t>
            </a:r>
          </a:p>
          <a:p>
            <a:pPr algn="ctr"/>
            <a:r>
              <a:rPr lang="ru-RU" sz="2400" dirty="0"/>
              <a:t>Германия, Австро-Венгрия</a:t>
            </a:r>
          </a:p>
          <a:p>
            <a:pPr algn="ctr"/>
            <a:r>
              <a:rPr lang="ru-RU" sz="2400" dirty="0"/>
              <a:t>             Италия.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1907704" y="2564904"/>
            <a:ext cx="288032" cy="360040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6012160" y="2564904"/>
            <a:ext cx="288032" cy="360040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8" name="Picture 8" descr="https://91b6be3bd2294a24b7b5-da4c182123f5956a3d22aa43eb816232.ssl.cf1.rackcdn.com/contentItem-1659341-8322178-1tg7smtkh9t1q-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4831977"/>
            <a:ext cx="3128417" cy="2026023"/>
          </a:xfrm>
          <a:prstGeom prst="rect">
            <a:avLst/>
          </a:prstGeom>
          <a:noFill/>
        </p:spPr>
      </p:pic>
      <p:pic>
        <p:nvPicPr>
          <p:cNvPr id="5130" name="Picture 10" descr="http://megabook.ru/stream/mediapreview?Key=%D0%90%D0%BD%D1%82%D0%B0%D0%BD%D1%82%D0%B0%20(%D0%BF%D0%BB%D0%B0%D0%BA%D0%B0%D1%82)&amp;Width=654&amp;Height=65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4307036"/>
            <a:ext cx="2002507" cy="2550964"/>
          </a:xfrm>
          <a:prstGeom prst="rect">
            <a:avLst/>
          </a:prstGeom>
          <a:noFill/>
        </p:spPr>
      </p:pic>
      <p:pic>
        <p:nvPicPr>
          <p:cNvPr id="14" name="Picture 2" descr="http://ic.pics.livejournal.com/sposobs/31562552/92737/92737_origina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347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88640"/>
            <a:ext cx="8856984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КАМПАНИЯ 1914 – 1916 ГОДА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Текст 3"/>
          <p:cNvSpPr txBox="1">
            <a:spLocks/>
          </p:cNvSpPr>
          <p:nvPr/>
        </p:nvSpPr>
        <p:spPr>
          <a:xfrm>
            <a:off x="179512" y="4581128"/>
            <a:ext cx="8715375" cy="19907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В 1914 году все участники войны собирались закончить войну за несколько месяцев путём решительного наступления; никто не ожидал, что война примет затяжной характер.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7624" y="908720"/>
            <a:ext cx="6768752" cy="46166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ТЕАТРЫ ВОЕНЫХ ДЕЙСТВИЙ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1628800"/>
            <a:ext cx="3888432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Западный фронт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788024" y="1628800"/>
            <a:ext cx="3888432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Восточный фронт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39752" y="2420888"/>
            <a:ext cx="4572000" cy="19389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2900" lvl="0" indent="-342900" algn="ctr">
              <a:spcBef>
                <a:spcPct val="20000"/>
              </a:spcBef>
              <a:buClr>
                <a:schemeClr val="accent3"/>
              </a:buClr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на Кавказе и Ближнем Востоке (с ноября 1914 года) в колониях европейских государств — в Африке, в Китае, в Океании. </a:t>
            </a:r>
          </a:p>
        </p:txBody>
      </p:sp>
      <p:sp>
        <p:nvSpPr>
          <p:cNvPr id="8" name="Стрелка вниз 7"/>
          <p:cNvSpPr/>
          <p:nvPr/>
        </p:nvSpPr>
        <p:spPr>
          <a:xfrm>
            <a:off x="1691680" y="1412776"/>
            <a:ext cx="648072" cy="144016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6228184" y="1412776"/>
            <a:ext cx="648072" cy="144016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4211960" y="2204864"/>
            <a:ext cx="648072" cy="144016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842" name="Picture 2" descr="http://istoriarusi.ru/img/1mir-kar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9221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Rectangle 4"/>
          <p:cNvSpPr>
            <a:spLocks noGrp="1" noChangeArrowheads="1"/>
          </p:cNvSpPr>
          <p:nvPr>
            <p:ph type="title"/>
          </p:nvPr>
        </p:nvSpPr>
        <p:spPr>
          <a:xfrm>
            <a:off x="611560" y="188640"/>
            <a:ext cx="7772400" cy="703262"/>
          </a:xfrm>
        </p:spPr>
        <p:txBody>
          <a:bodyPr/>
          <a:lstStyle/>
          <a:p>
            <a:pPr algn="ctr" eaLnBrk="1" hangingPunct="1"/>
            <a:r>
              <a:rPr lang="ru-RU" sz="3800" dirty="0" smtClean="0">
                <a:solidFill>
                  <a:schemeClr val="accent2"/>
                </a:solidFill>
              </a:rPr>
              <a:t>Заполняем таблицу</a:t>
            </a:r>
          </a:p>
        </p:txBody>
      </p:sp>
      <p:graphicFrame>
        <p:nvGraphicFramePr>
          <p:cNvPr id="52313" name="Group 89"/>
          <p:cNvGraphicFramePr>
            <a:graphicFrameLocks noGrp="1"/>
          </p:cNvGraphicFramePr>
          <p:nvPr>
            <p:ph idx="1"/>
          </p:nvPr>
        </p:nvGraphicFramePr>
        <p:xfrm>
          <a:off x="2" y="1124747"/>
          <a:ext cx="9143998" cy="5733252"/>
        </p:xfrm>
        <a:graphic>
          <a:graphicData uri="http://schemas.openxmlformats.org/drawingml/2006/table">
            <a:tbl>
              <a:tblPr/>
              <a:tblGrid>
                <a:gridCol w="1337885"/>
                <a:gridCol w="3726455"/>
                <a:gridCol w="4079658"/>
              </a:tblGrid>
              <a:tr h="637028">
                <a:tc gridSpan="3"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Боевые действия в 1914 – 1918 гг.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7028">
                <a:tc rowSpan="2"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год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Фронт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70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Западный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Восточный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702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1914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702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1915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702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1916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702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1917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702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1918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702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Вывод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1" descr="Рисунок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06763" y="142875"/>
            <a:ext cx="5586412" cy="3717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52294" name="Text Box 6"/>
          <p:cNvSpPr txBox="1">
            <a:spLocks noChangeArrowheads="1"/>
          </p:cNvSpPr>
          <p:nvPr/>
        </p:nvSpPr>
        <p:spPr bwMode="auto">
          <a:xfrm>
            <a:off x="323528" y="2132856"/>
            <a:ext cx="2609602" cy="1570037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Боевые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действия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Западном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фронте</a:t>
            </a:r>
          </a:p>
        </p:txBody>
      </p:sp>
      <p:sp>
        <p:nvSpPr>
          <p:cNvPr id="652298" name="Rectangle 10" descr="Песок"/>
          <p:cNvSpPr>
            <a:spLocks noGrp="1" noChangeArrowheads="1"/>
          </p:cNvSpPr>
          <p:nvPr/>
        </p:nvSpPr>
        <p:spPr bwMode="auto">
          <a:xfrm>
            <a:off x="179512" y="3933825"/>
            <a:ext cx="8750176" cy="27813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боевые действия оказались вовлечены миллионы солдат.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На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стороне Антанты воевали 6 млн. человек, 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стороне Тройственного союза – 3, 5 млн.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В сентябре немцы, развивая наступление во Франции,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форсировали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р.Марна и вышли на направление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прямого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удара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 Парижу. 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Франция оказалась на грани поражения.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79512" y="142875"/>
            <a:ext cx="3035176" cy="1773957"/>
          </a:xfrm>
          <a:solidFill>
            <a:schemeClr val="bg2">
              <a:lumMod val="75000"/>
            </a:schemeClr>
          </a:solidFill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1914 - Первый год войны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s://ds02.infourok.ru/uploads/ex/0490/0004233f-711f2427/img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445" name="Rectangle 13" descr="Песок"/>
          <p:cNvSpPr>
            <a:spLocks noGrp="1" noChangeArrowheads="1"/>
          </p:cNvSpPr>
          <p:nvPr/>
        </p:nvSpPr>
        <p:spPr bwMode="auto">
          <a:xfrm>
            <a:off x="179512" y="2492896"/>
            <a:ext cx="8786812" cy="4176464"/>
          </a:xfrm>
          <a:prstGeom prst="rect">
            <a:avLst/>
          </a:prstGeom>
          <a:solidFill>
            <a:schemeClr val="bg2"/>
          </a:solidFill>
          <a:ln>
            <a:solidFill>
              <a:schemeClr val="accent3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просьбе французских властей в конце сентября Россия, не дожидаясь окончания мобилизации, начала наступление в Восточной Пруссии и одержала победу под 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Гумбинненом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Восточно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Прусская операция). Разгром немцами 2-й армии Самсонова. 1 – я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армичя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Ранненкампфа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отошла на исходные позиции.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Немцы перебросили часть войск из Франции на Восток и Париж был спасен.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Вскоре Русская армия начала наступление на Юго-Западном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фронте (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Галицийская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операция).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Немцы помогли австрийцам, но план «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Шлиффена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провалился.</a:t>
            </a:r>
          </a:p>
        </p:txBody>
      </p:sp>
      <p:sp>
        <p:nvSpPr>
          <p:cNvPr id="658449" name="Text Box 17"/>
          <p:cNvSpPr txBox="1">
            <a:spLocks noChangeArrowheads="1"/>
          </p:cNvSpPr>
          <p:nvPr/>
        </p:nvSpPr>
        <p:spPr bwMode="auto">
          <a:xfrm>
            <a:off x="251520" y="1052736"/>
            <a:ext cx="8568952" cy="1384995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Восточный фронт. Наступление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Русской армии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 1914 году.</a:t>
            </a:r>
          </a:p>
        </p:txBody>
      </p:sp>
      <p:sp>
        <p:nvSpPr>
          <p:cNvPr id="28677" name="Заголовок 7"/>
          <p:cNvSpPr>
            <a:spLocks noGrp="1"/>
          </p:cNvSpPr>
          <p:nvPr>
            <p:ph type="title"/>
          </p:nvPr>
        </p:nvSpPr>
        <p:spPr>
          <a:xfrm>
            <a:off x="1619672" y="0"/>
            <a:ext cx="6336704" cy="112553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Первый год войны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900igr.net/up/datas/130963/0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knowledge.su/userfiles/editor/large/6782_113e3b4c48304f-203e41413839413a304f-4d3d46383a3b3e3f3534384f-223e3c-5-101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1988" name="Picture 4" descr="https://memoryofmotherland.files.wordpress.com/2014/10/content_prusskaya-operaziya-2.jpg?w=76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17918" cy="594928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5903893"/>
            <a:ext cx="9144000" cy="954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Павел Карлович </a:t>
            </a:r>
            <a:r>
              <a:rPr lang="ru-RU" sz="2800" dirty="0" err="1" smtClean="0"/>
              <a:t>Ранненкампф</a:t>
            </a:r>
            <a:r>
              <a:rPr lang="ru-RU" sz="2800" dirty="0" smtClean="0"/>
              <a:t> и Александр Васильевич Самсонов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w.histrf.ru/uploads/media/article/0001/22/thumb_21013_article_big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908720"/>
          <a:ext cx="9144000" cy="5949280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2286000"/>
                <a:gridCol w="2286000"/>
                <a:gridCol w="2286000"/>
                <a:gridCol w="2286000"/>
              </a:tblGrid>
              <a:tr h="78684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ДАТА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ЗАПАДНЫЙ ФРОНТ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ВОСТОЧНЫЙ ФРОНТ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Другие фронты</a:t>
                      </a:r>
                      <a:endParaRPr lang="ru-RU" dirty="0"/>
                    </a:p>
                  </a:txBody>
                  <a:tcPr/>
                </a:tc>
              </a:tr>
              <a:tr h="5162436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Август 1914</a:t>
                      </a:r>
                    </a:p>
                    <a:p>
                      <a:pPr algn="ctr"/>
                      <a:endParaRPr lang="ru-RU" sz="19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9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9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Сентябрь 1914</a:t>
                      </a:r>
                      <a:endParaRPr lang="ru-RU" sz="1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Начало осуществления плана </a:t>
                      </a:r>
                      <a:r>
                        <a:rPr lang="ru-RU" sz="19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Шлиффена</a:t>
                      </a:r>
                      <a:r>
                        <a:rPr lang="ru-RU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</a:p>
                    <a:p>
                      <a:pPr algn="ctr"/>
                      <a:endParaRPr lang="ru-RU" sz="19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Битва на р. Марне. Отход германских войск до реки </a:t>
                      </a:r>
                      <a:r>
                        <a:rPr lang="ru-RU" sz="19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Эна</a:t>
                      </a:r>
                      <a:endParaRPr lang="ru-RU" sz="1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Наступление русских войск в Восточной Пруссии и </a:t>
                      </a:r>
                      <a:r>
                        <a:rPr lang="ru-RU" sz="19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Голиции</a:t>
                      </a:r>
                      <a:r>
                        <a:rPr lang="ru-RU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19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Пораженре</a:t>
                      </a:r>
                      <a:r>
                        <a:rPr lang="ru-RU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 2 – </a:t>
                      </a:r>
                      <a:r>
                        <a:rPr lang="ru-RU" sz="19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r>
                        <a:rPr lang="ru-RU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9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арми</a:t>
                      </a:r>
                      <a:r>
                        <a:rPr lang="ru-RU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 Самсонова. 1 – я </a:t>
                      </a:r>
                      <a:r>
                        <a:rPr lang="ru-RU" sz="19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армияч</a:t>
                      </a:r>
                      <a:r>
                        <a:rPr lang="ru-RU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9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Ранненкампфв</a:t>
                      </a:r>
                      <a:r>
                        <a:rPr lang="ru-RU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 вытеснена</a:t>
                      </a:r>
                      <a:r>
                        <a:rPr lang="ru-RU" sz="19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из Восточной Пруссии.</a:t>
                      </a:r>
                    </a:p>
                    <a:p>
                      <a:pPr algn="ctr"/>
                      <a:r>
                        <a:rPr lang="ru-RU" sz="19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 Галиции русские войска заняли г. Львов, блокировали крепость Перемышль. </a:t>
                      </a:r>
                      <a:endParaRPr lang="ru-RU" sz="1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Антанта начала морскую блокаду Германии и разгромила ее флот у </a:t>
                      </a:r>
                      <a:r>
                        <a:rPr lang="ru-RU" sz="19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Гельголанда</a:t>
                      </a:r>
                      <a:r>
                        <a:rPr lang="ru-RU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ctr"/>
                      <a:endParaRPr lang="ru-RU" sz="19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Вступление в войну Османской империи</a:t>
                      </a:r>
                      <a:endParaRPr lang="ru-RU" sz="1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51520" y="188640"/>
            <a:ext cx="8640960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1914 год – «</a:t>
            </a:r>
            <a:r>
              <a:rPr lang="ru-RU" sz="3200" b="1" dirty="0" err="1" smtClean="0">
                <a:solidFill>
                  <a:srgbClr val="C00000"/>
                </a:solidFill>
              </a:rPr>
              <a:t>год</a:t>
            </a:r>
            <a:r>
              <a:rPr lang="ru-RU" sz="3200" b="1" dirty="0" smtClean="0">
                <a:solidFill>
                  <a:srgbClr val="C00000"/>
                </a:solidFill>
              </a:rPr>
              <a:t> упущенных возможностей»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://www.ido.rudn.ru/nfpk/hist/pic/15/v15_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892480" cy="67074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188640"/>
            <a:ext cx="8496944" cy="1077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НАЧАЛО И ХАРАКТЕР ПЕРВОЙ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МИРОВОЙ ВОЙНЫ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99992" y="1340768"/>
            <a:ext cx="4392488" cy="526297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609600" indent="-609600">
              <a:buFontTx/>
              <a:buAutoNum type="arabicPeriod"/>
            </a:pPr>
            <a:r>
              <a:rPr lang="ru-RU" sz="2400" dirty="0" smtClean="0">
                <a:solidFill>
                  <a:srgbClr val="663300"/>
                </a:solidFill>
              </a:rPr>
              <a:t>Стремление к ослаблению государств-конкурентов в экономической и военной сферах, к разрешению политических и экономических противоречий</a:t>
            </a:r>
          </a:p>
          <a:p>
            <a:pPr marL="609600" indent="-609600">
              <a:buFontTx/>
              <a:buAutoNum type="arabicPeriod"/>
            </a:pPr>
            <a:r>
              <a:rPr lang="ru-RU" sz="2400" dirty="0" smtClean="0">
                <a:solidFill>
                  <a:srgbClr val="663300"/>
                </a:solidFill>
              </a:rPr>
              <a:t>Стремление к сохранению имеющихся и захвату новых колоний, господству, наживе</a:t>
            </a:r>
          </a:p>
          <a:p>
            <a:pPr marL="609600" indent="-609600">
              <a:buFontTx/>
              <a:buAutoNum type="arabicPeriod"/>
            </a:pPr>
            <a:r>
              <a:rPr lang="ru-RU" sz="2400" dirty="0" smtClean="0">
                <a:solidFill>
                  <a:srgbClr val="663300"/>
                </a:solidFill>
              </a:rPr>
              <a:t>Стремление разрешить с помощью войны внутренние проблемы.</a:t>
            </a:r>
            <a:endParaRPr lang="ru-RU" sz="2400" dirty="0">
              <a:solidFill>
                <a:srgbClr val="663300"/>
              </a:solidFill>
            </a:endParaRPr>
          </a:p>
        </p:txBody>
      </p:sp>
      <p:pic>
        <p:nvPicPr>
          <p:cNvPr id="1028" name="Picture 4" descr="http://smolbattle.ru/data/attachments/38/38312-b4e23c54050e2b37db53418e17cc13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84784"/>
            <a:ext cx="4123953" cy="45108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88640"/>
            <a:ext cx="8640960" cy="107721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1915 год – второй год войны «Великое отступление»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107504" y="1332333"/>
            <a:ext cx="8856984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Военная цель Германии: окончательный разгром и вывод России из войны</a:t>
            </a:r>
            <a:endParaRPr lang="ru-RU" sz="20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79512" y="1988840"/>
          <a:ext cx="8784976" cy="4721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144"/>
                <a:gridCol w="2160240"/>
                <a:gridCol w="3132348"/>
                <a:gridCol w="2196244"/>
              </a:tblGrid>
              <a:tr h="38250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ДАТА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ЗАПАДНЫЙ ФРОНТ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ВОСТОЧНЫЙ ФРОНТ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ДРУГИЕ ФРОНТЫ</a:t>
                      </a:r>
                      <a:endParaRPr lang="ru-RU" dirty="0"/>
                    </a:p>
                  </a:txBody>
                  <a:tcPr/>
                </a:tc>
              </a:tr>
              <a:tr h="4338588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«ОКОПНАЯ ВОЙНА»</a:t>
                      </a:r>
                    </a:p>
                    <a:p>
                      <a:pPr algn="ctr"/>
                      <a:r>
                        <a:rPr lang="ru-RU" dirty="0" smtClean="0"/>
                        <a:t>Применение немцами отравляющих газов у Ипра.</a:t>
                      </a:r>
                    </a:p>
                    <a:p>
                      <a:pPr algn="ctr"/>
                      <a:r>
                        <a:rPr lang="ru-RU" dirty="0" smtClean="0"/>
                        <a:t>Начало морской блокады Великобритании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«ВЕЛИКОЕ ОТСТУПЛЕНИЕ»</a:t>
                      </a:r>
                    </a:p>
                    <a:p>
                      <a:pPr algn="ctr"/>
                      <a:r>
                        <a:rPr lang="ru-RU" dirty="0" smtClean="0"/>
                        <a:t>В</a:t>
                      </a:r>
                      <a:r>
                        <a:rPr lang="ru-RU" baseline="0" dirty="0" smtClean="0"/>
                        <a:t> мае – </a:t>
                      </a:r>
                      <a:r>
                        <a:rPr lang="ru-RU" baseline="0" dirty="0" err="1" smtClean="0"/>
                        <a:t>австро</a:t>
                      </a:r>
                      <a:r>
                        <a:rPr lang="ru-RU" baseline="0" dirty="0" smtClean="0"/>
                        <a:t> – германское наступление: русские войска вытеснены из Галиции, Польши, ряда районов Украины, Белоруссии и Прибалтики. Армия испытывала недостаток оружия, боеприпасов, медикаментов и продовольствия. Потери – 700 тыс. убитых, 700 тыс. раненых. Николай </a:t>
                      </a:r>
                      <a:r>
                        <a:rPr lang="en-US" baseline="0" dirty="0" smtClean="0"/>
                        <a:t>II</a:t>
                      </a:r>
                      <a:r>
                        <a:rPr lang="ru-RU" baseline="0" dirty="0" smtClean="0"/>
                        <a:t> принимает должность главнокомандующего.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Вступление</a:t>
                      </a:r>
                      <a:r>
                        <a:rPr lang="ru-RU" baseline="0" dirty="0" smtClean="0"/>
                        <a:t> в войну Болгарии – образование Четверного союза.</a:t>
                      </a:r>
                    </a:p>
                    <a:p>
                      <a:pPr algn="ctr"/>
                      <a:r>
                        <a:rPr lang="ru-RU" baseline="0" dirty="0" smtClean="0"/>
                        <a:t>Италия присоединилась к Антанте. </a:t>
                      </a:r>
                    </a:p>
                    <a:p>
                      <a:pPr algn="ctr"/>
                      <a:r>
                        <a:rPr lang="ru-RU" baseline="0" dirty="0" smtClean="0"/>
                        <a:t>В феврале 1915 года – высадка и провал англо – французского десанта в </a:t>
                      </a:r>
                      <a:r>
                        <a:rPr lang="ru-RU" baseline="0" dirty="0" err="1" smtClean="0"/>
                        <a:t>Галлиполи</a:t>
                      </a:r>
                      <a:r>
                        <a:rPr lang="ru-RU" baseline="0" dirty="0" smtClean="0"/>
                        <a:t>, угрожая Стамбулу.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s://militaryarms.ru/wp-content/uploads/2016/06/gaz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594757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07504" y="5733256"/>
            <a:ext cx="8856984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Применение химического оружия у г. Ипр</a:t>
            </a:r>
            <a:endParaRPr lang="ru-RU" sz="2800" dirty="0"/>
          </a:p>
        </p:txBody>
      </p:sp>
      <p:pic>
        <p:nvPicPr>
          <p:cNvPr id="48132" name="Picture 4" descr="http://oursociety.ru/_pu/1/765021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</p:spPr>
      </p:pic>
      <p:pic>
        <p:nvPicPr>
          <p:cNvPr id="48134" name="Picture 6" descr="https://deadbees.net/wp-content/uploads/2015/09/160915_1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0"/>
            <a:ext cx="7812360" cy="57290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Flugzeug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620688"/>
            <a:ext cx="7620000" cy="4953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50154" y="5965098"/>
            <a:ext cx="6480720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333333"/>
                </a:solidFill>
                <a:latin typeface="Helvetica"/>
              </a:rPr>
              <a:t>Фото</a:t>
            </a:r>
            <a:r>
              <a:rPr lang="ru-RU" dirty="0">
                <a:solidFill>
                  <a:srgbClr val="333333"/>
                </a:solidFill>
                <a:latin typeface="Helvetica"/>
              </a:rPr>
              <a:t>: немецкий двухместный биплан Альбатрос.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5604" name="Picture 4" descr="Flugzeug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8861" y="217089"/>
            <a:ext cx="7620000" cy="53530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31640" y="5958082"/>
            <a:ext cx="6984776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3333"/>
                </a:solidFill>
                <a:latin typeface="Helvetica"/>
              </a:rPr>
              <a:t>Фото:</a:t>
            </a:r>
            <a:r>
              <a:rPr lang="ru-RU" dirty="0">
                <a:solidFill>
                  <a:srgbClr val="333333"/>
                </a:solidFill>
                <a:latin typeface="Helvetica"/>
              </a:rPr>
              <a:t> пилот, стрелок-наблюдатель и техники немецкого биплана.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75344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0" name="Picture 4" descr="https://user32265.clients-cdnnow.ru/originalStorage/64/87/ce/f6/6487cef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96752"/>
            <a:ext cx="3733800" cy="4162426"/>
          </a:xfrm>
          <a:prstGeom prst="rect">
            <a:avLst/>
          </a:prstGeom>
          <a:noFill/>
        </p:spPr>
      </p:pic>
      <p:pic>
        <p:nvPicPr>
          <p:cNvPr id="50182" name="Picture 6" descr="https://artnow.ru/img/975000/9759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1196752"/>
            <a:ext cx="4683700" cy="4176464"/>
          </a:xfrm>
          <a:prstGeom prst="rect">
            <a:avLst/>
          </a:prstGeom>
          <a:noFill/>
        </p:spPr>
      </p:pic>
      <p:pic>
        <p:nvPicPr>
          <p:cNvPr id="50184" name="Picture 8" descr="https://forum-antikvariat.ru/uploads/monthly_06_2016/post-56595-0-22479900-1465242297_thum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209525"/>
            <a:ext cx="8712968" cy="564847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/>
              <a:t>6 августа 1915 года немцами против защитников русской крепости </a:t>
            </a:r>
            <a:r>
              <a:rPr lang="ru-RU" b="1" dirty="0" err="1" smtClean="0"/>
              <a:t>Осовец</a:t>
            </a:r>
            <a:r>
              <a:rPr lang="ru-RU" b="1" dirty="0" smtClean="0"/>
              <a:t> были применены отравляющие вещества, представлявшие собой соединения хлора и брома. И тут произошло нечто необычное, вошедшее в историю под выразительным названием </a:t>
            </a:r>
            <a:r>
              <a:rPr lang="ru-RU" b="1" dirty="0" smtClean="0"/>
              <a:t>«АТАКА МЕРТВЕЦОВ"!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0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http://ic.pics.livejournal.com/tverdyi_znak/14736504/71585/71585_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3851920" cy="284707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139952" y="260648"/>
            <a:ext cx="4608512" cy="22467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Как сообщал В.С. Хмельков, газы, пущенные немцами 6 августа, имели темно-зеленую окраску — это был хлор с примесью брома.</a:t>
            </a:r>
            <a:r>
              <a:rPr lang="ru-RU" sz="2400" dirty="0" smtClean="0"/>
              <a:t> 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3140968"/>
            <a:ext cx="8856984" cy="31085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smtClean="0"/>
              <a:t>Газы нанесли огромные потери защитникам </a:t>
            </a:r>
            <a:r>
              <a:rPr lang="ru-RU" sz="2800" dirty="0" err="1" smtClean="0"/>
              <a:t>Сосненской</a:t>
            </a:r>
            <a:r>
              <a:rPr lang="ru-RU" sz="2800" dirty="0" smtClean="0"/>
              <a:t> позиции — 9, 10 и 11-я роты Земляческого полка погибли целиком, от 12-й роты осталось около 40 человек при одном пулемете; от трех рот, защищавших </a:t>
            </a:r>
            <a:r>
              <a:rPr lang="ru-RU" sz="2800" dirty="0" err="1" smtClean="0"/>
              <a:t>Бялогронды</a:t>
            </a:r>
            <a:r>
              <a:rPr lang="ru-RU" sz="2800" dirty="0" smtClean="0"/>
              <a:t>, оставалось около 60 человек при двух пулеметах. Обреченная крепость, казалось, уже была в немецких руках...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964488" cy="6109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dirty="0" smtClean="0"/>
              <a:t>Но когда немецкая пехота подошла к передовым укреплениям крепости, им навстречу в контратаку поднялись оставшиеся защитники первой линии — остатки 13-й роты 226-го пехотного </a:t>
            </a:r>
            <a:r>
              <a:rPr lang="ru-RU" sz="2300" dirty="0" err="1" smtClean="0"/>
              <a:t>Земляченского</a:t>
            </a:r>
            <a:r>
              <a:rPr lang="ru-RU" sz="2300" dirty="0" smtClean="0"/>
              <a:t> полка, чуть больше 60 человек. Контратакующие имели ужасающий вид — с изувеченными химическими ожогами лицами, замотанными в тряпки, сотрясаясь от жуткого кашля, буквально выплевывая куски легких на окровавленные гимнастерки...</a:t>
            </a:r>
            <a:br>
              <a:rPr lang="ru-RU" sz="2300" dirty="0" smtClean="0"/>
            </a:br>
            <a:r>
              <a:rPr lang="ru-RU" sz="2300" dirty="0" smtClean="0"/>
              <a:t/>
            </a:r>
            <a:br>
              <a:rPr lang="ru-RU" sz="2300" dirty="0" smtClean="0"/>
            </a:br>
            <a:r>
              <a:rPr lang="ru-RU" sz="2300" dirty="0" smtClean="0"/>
              <a:t>Неожиданная атака и вид атакующих повергли немецкие подразделения в ужас и обратили в паническое бегство. Несколько десятков полуживых русских бойцов обратили в бегство части 18-го полка ландвера!</a:t>
            </a:r>
            <a:br>
              <a:rPr lang="ru-RU" sz="2300" dirty="0" smtClean="0"/>
            </a:br>
            <a:r>
              <a:rPr lang="ru-RU" sz="2300" dirty="0" smtClean="0"/>
              <a:t>Эта атака «мертвецов» ввергла противника в такой ужас, что германские пехотинцы, не приняв боя, ринулись назад, затаптывая друг друга и повисая на собственных проволочных заграждениях. И тут по ним, с окутанных хлорными клубами русских батарей, стала бить казалось бы уже погибшая русская артиллерия...</a:t>
            </a:r>
            <a:endParaRPr lang="ru-RU" sz="2300" dirty="0"/>
          </a:p>
        </p:txBody>
      </p:sp>
      <p:pic>
        <p:nvPicPr>
          <p:cNvPr id="52226" name="Picture 2" descr="http://www.menswork.ru/sites/default/files/styles/horizontal984x656/public/image4055_14.jpg?itok=8sVgDPl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47956" cy="6858000"/>
          </a:xfrm>
          <a:prstGeom prst="rect">
            <a:avLst/>
          </a:prstGeom>
          <a:noFill/>
        </p:spPr>
      </p:pic>
      <p:pic>
        <p:nvPicPr>
          <p:cNvPr id="52228" name="Picture 4" descr="http://ic.pics.livejournal.com/elena_sem/10303998/374697/374697_origin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0"/>
            <a:ext cx="9200877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 descr="Папирус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blipFill dpi="0" rotWithShape="1">
            <a:blip r:embed="rId2" cstate="print"/>
            <a:srcRect/>
            <a:tile tx="0" ty="0" sx="100000" sy="100000" flip="none" algn="tl"/>
          </a:blipFill>
        </p:spPr>
        <p:txBody>
          <a:bodyPr/>
          <a:lstStyle/>
          <a:p>
            <a:r>
              <a:rPr lang="ru-RU" b="1"/>
              <a:t>1915</a:t>
            </a:r>
            <a:r>
              <a:rPr lang="ru-RU"/>
              <a:t> г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179388" y="6583363"/>
            <a:ext cx="13684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200">
                <a:solidFill>
                  <a:prstClr val="black"/>
                </a:solidFill>
              </a:rPr>
              <a:t>Куляшова И.П.</a:t>
            </a:r>
          </a:p>
        </p:txBody>
      </p:sp>
      <p:pic>
        <p:nvPicPr>
          <p:cNvPr id="17432" name="Picture 24" descr="Восточный фронт 1915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11125"/>
            <a:ext cx="9144000" cy="6884988"/>
          </a:xfrm>
          <a:prstGeom prst="rect">
            <a:avLst/>
          </a:prstGeom>
          <a:noFill/>
        </p:spPr>
      </p:pic>
      <p:sp>
        <p:nvSpPr>
          <p:cNvPr id="17433" name="Text Box 25"/>
          <p:cNvSpPr txBox="1">
            <a:spLocks noChangeArrowheads="1"/>
          </p:cNvSpPr>
          <p:nvPr/>
        </p:nvSpPr>
        <p:spPr bwMode="auto">
          <a:xfrm>
            <a:off x="3184525" y="-107950"/>
            <a:ext cx="33702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prstClr val="black"/>
                </a:solidFill>
              </a:rPr>
              <a:t>Итоги 1915 года</a:t>
            </a:r>
          </a:p>
        </p:txBody>
      </p:sp>
      <p:sp>
        <p:nvSpPr>
          <p:cNvPr id="17434" name="Rectangle 26"/>
          <p:cNvSpPr>
            <a:spLocks noChangeArrowheads="1"/>
          </p:cNvSpPr>
          <p:nvPr/>
        </p:nvSpPr>
        <p:spPr bwMode="auto">
          <a:xfrm>
            <a:off x="1619250" y="1843088"/>
            <a:ext cx="4818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prstClr val="black"/>
                </a:solidFill>
              </a:rPr>
              <a:t>Основной фронт –Восточный.</a:t>
            </a:r>
          </a:p>
        </p:txBody>
      </p:sp>
      <p:sp>
        <p:nvSpPr>
          <p:cNvPr id="17435" name="Rectangle 27"/>
          <p:cNvSpPr>
            <a:spLocks noChangeArrowheads="1"/>
          </p:cNvSpPr>
          <p:nvPr/>
        </p:nvSpPr>
        <p:spPr bwMode="auto">
          <a:xfrm>
            <a:off x="539750" y="2565400"/>
            <a:ext cx="72723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>
                <a:solidFill>
                  <a:prstClr val="black"/>
                </a:solidFill>
              </a:rPr>
              <a:t>Цели Германии –Вывести Россию из войны)</a:t>
            </a:r>
          </a:p>
        </p:txBody>
      </p:sp>
      <p:sp>
        <p:nvSpPr>
          <p:cNvPr id="17436" name="Text Box 28"/>
          <p:cNvSpPr txBox="1">
            <a:spLocks noChangeArrowheads="1"/>
          </p:cNvSpPr>
          <p:nvPr/>
        </p:nvSpPr>
        <p:spPr bwMode="auto">
          <a:xfrm>
            <a:off x="663575" y="4672013"/>
            <a:ext cx="8229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>
                <a:solidFill>
                  <a:prstClr val="black"/>
                </a:solidFill>
              </a:rPr>
              <a:t>Россия из войны не вышла.  Война приняла затяжной характер</a:t>
            </a:r>
          </a:p>
        </p:txBody>
      </p:sp>
    </p:spTree>
    <p:extLst>
      <p:ext uri="{BB962C8B-B14F-4D97-AF65-F5344CB8AC3E}">
        <p14:creationId xmlns:p14="http://schemas.microsoft.com/office/powerpoint/2010/main" xmlns="" val="39274245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82104"/>
            <a:ext cx="8496944" cy="107721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1916 год – третий год войны – война на истощение</a:t>
            </a:r>
            <a:endParaRPr lang="ru-RU" sz="3200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136105"/>
            <a:ext cx="9144000" cy="5721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1158963"/>
            <a:ext cx="914400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 1916 году Германия перенесла основные действия на Западный фронт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6229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96329654"/>
              </p:ext>
            </p:extLst>
          </p:nvPr>
        </p:nvGraphicFramePr>
        <p:xfrm>
          <a:off x="0" y="0"/>
          <a:ext cx="9144000" cy="683288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61170"/>
                <a:gridCol w="3010830"/>
                <a:gridCol w="2286000"/>
                <a:gridCol w="2286000"/>
              </a:tblGrid>
              <a:tr h="879102">
                <a:tc>
                  <a:txBody>
                    <a:bodyPr/>
                    <a:lstStyle/>
                    <a:p>
                      <a:r>
                        <a:rPr lang="ru-RU" dirty="0" smtClean="0"/>
                        <a:t>Дата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Западный фронт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Восточный фронт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Другие фронты</a:t>
                      </a:r>
                      <a:endParaRPr lang="ru-RU" dirty="0"/>
                    </a:p>
                  </a:txBody>
                  <a:tcPr/>
                </a:tc>
              </a:tr>
              <a:tr h="5953786">
                <a:tc>
                  <a:txBody>
                    <a:bodyPr/>
                    <a:lstStyle/>
                    <a:p>
                      <a:r>
                        <a:rPr lang="ru-RU" dirty="0" smtClean="0"/>
                        <a:t>Февраль</a:t>
                      </a:r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Май</a:t>
                      </a:r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Июнь</a:t>
                      </a:r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Июль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август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Наступление Германии</a:t>
                      </a:r>
                      <a:r>
                        <a:rPr lang="ru-RU" baseline="0" dirty="0" smtClean="0"/>
                        <a:t> под Верденом (потери – 1 млн.). Использование самолётов Германией. </a:t>
                      </a:r>
                    </a:p>
                    <a:p>
                      <a:endParaRPr lang="ru-RU" baseline="0" dirty="0" smtClean="0"/>
                    </a:p>
                    <a:p>
                      <a:r>
                        <a:rPr lang="ru-RU" baseline="0" dirty="0" err="1" smtClean="0"/>
                        <a:t>Ютландский</a:t>
                      </a:r>
                      <a:r>
                        <a:rPr lang="ru-RU" baseline="0" dirty="0" smtClean="0"/>
                        <a:t> морской бой. Победа английского флота</a:t>
                      </a:r>
                    </a:p>
                    <a:p>
                      <a:endParaRPr lang="ru-RU" baseline="0" dirty="0" smtClean="0"/>
                    </a:p>
                    <a:p>
                      <a:endParaRPr lang="ru-RU" baseline="0" dirty="0" smtClean="0"/>
                    </a:p>
                    <a:p>
                      <a:r>
                        <a:rPr lang="ru-RU" baseline="0" dirty="0" smtClean="0"/>
                        <a:t>Начало </a:t>
                      </a:r>
                      <a:r>
                        <a:rPr lang="ru-RU" baseline="0" dirty="0" smtClean="0"/>
                        <a:t>наступления англо – французских войск на реке Сомме. Первое использование танков. Потери – 1,2 млн.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Брусиловский</a:t>
                      </a:r>
                      <a:r>
                        <a:rPr lang="ru-RU" baseline="0" dirty="0" smtClean="0"/>
                        <a:t> прорыв (4 июля – 13 августа 1916 года). Поражение англо – венгерских войск. Переброска войск Германии см Западного фронта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Вступление в войну Румынии на стороне Антанты.</a:t>
                      </a:r>
                    </a:p>
                    <a:p>
                      <a:r>
                        <a:rPr lang="ru-RU" dirty="0" err="1" smtClean="0"/>
                        <a:t>Всупление</a:t>
                      </a:r>
                      <a:r>
                        <a:rPr lang="ru-RU" baseline="0" dirty="0" smtClean="0"/>
                        <a:t> в войну Греции на стороне Антанты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25613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65" name="Rectangle 5" descr="Песок"/>
          <p:cNvSpPr>
            <a:spLocks noGrp="1" noChangeArrowheads="1"/>
          </p:cNvSpPr>
          <p:nvPr>
            <p:ph type="body" sz="half" idx="2"/>
          </p:nvPr>
        </p:nvSpPr>
        <p:spPr>
          <a:xfrm>
            <a:off x="251520" y="1213535"/>
            <a:ext cx="4959350" cy="4745037"/>
          </a:xfr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Летом 1916 г. в войне наметился перелом: Германия стала испытывать недостаток ресурсов.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Антанта предприняла одновременное наступление на Западе и на Востоке.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В результате Брусиловского прорыва Австро-Венгрия оказалась на грани катастрофы: потери 1,5 млн. человек.  Россия в очередной раз «спасла» Францию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	</a:t>
            </a:r>
          </a:p>
        </p:txBody>
      </p:sp>
      <p:sp>
        <p:nvSpPr>
          <p:cNvPr id="34821" name="Заголовок 6"/>
          <p:cNvSpPr>
            <a:spLocks noGrp="1"/>
          </p:cNvSpPr>
          <p:nvPr>
            <p:ph type="title"/>
          </p:nvPr>
        </p:nvSpPr>
        <p:spPr>
          <a:xfrm>
            <a:off x="251520" y="116632"/>
            <a:ext cx="8529638" cy="62071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eaLnBrk="1" hangingPunct="1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Изменение соотношения сил</a:t>
            </a:r>
          </a:p>
        </p:txBody>
      </p:sp>
      <p:pic>
        <p:nvPicPr>
          <p:cNvPr id="18434" name="Picture 2" descr="Brusilov Aleksei in 19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4835" y="853848"/>
            <a:ext cx="3024336" cy="47300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546823" y="5773906"/>
            <a:ext cx="324036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Алексей Алексеевич Брусилов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0710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wwi.hut2.ru/board/bbb/arus/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288" cy="6858000"/>
          </a:xfrm>
          <a:prstGeom prst="rect">
            <a:avLst/>
          </a:prstGeom>
          <a:noFill/>
        </p:spPr>
      </p:pic>
      <p:pic>
        <p:nvPicPr>
          <p:cNvPr id="19460" name="Picture 4" descr="http://trv-science.ru/uploads/167-00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4128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vuzlit.ru/imag_/9/20331/image0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45709" y="0"/>
            <a:ext cx="461423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france.promotour.info/histoire/images/histoire29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45217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1932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628" name="Rectangle 4" descr="Песок"/>
          <p:cNvSpPr>
            <a:spLocks noGrp="1" noChangeArrowheads="1"/>
          </p:cNvSpPr>
          <p:nvPr>
            <p:ph type="body" sz="half" idx="2"/>
          </p:nvPr>
        </p:nvSpPr>
        <p:spPr>
          <a:xfrm>
            <a:off x="3851275" y="773113"/>
            <a:ext cx="5149850" cy="5942012"/>
          </a:xfr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ru-RU" sz="2400" b="1" dirty="0" smtClean="0">
              <a:latin typeface="+mj-lt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Экономика воюющих стран перешла на выпуск военной продукции.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Снабжение населения осуществлялось по карточкам.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В Германии была введена всеобщая трудовая повинность.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Для поднятия морального духа правительства разжигали шпиономанию.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В 1917 г. союзники расстреляли Мату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Хари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обвинив ее в шпионаже в пользу Германии. </a:t>
            </a:r>
          </a:p>
        </p:txBody>
      </p:sp>
      <p:sp>
        <p:nvSpPr>
          <p:cNvPr id="28677" name="Text Box 10"/>
          <p:cNvSpPr txBox="1">
            <a:spLocks noChangeArrowheads="1"/>
          </p:cNvSpPr>
          <p:nvPr/>
        </p:nvSpPr>
        <p:spPr bwMode="auto">
          <a:xfrm>
            <a:off x="768350" y="5661025"/>
            <a:ext cx="2166938" cy="830263"/>
          </a:xfrm>
          <a:prstGeom prst="rect">
            <a:avLst/>
          </a:prstGeom>
          <a:solidFill>
            <a:schemeClr val="bg2"/>
          </a:solidFill>
          <a:ln w="76200" cap="sq">
            <a:solidFill>
              <a:schemeClr val="accent3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Военный завод</a:t>
            </a:r>
          </a:p>
          <a:p>
            <a:pPr algn="ctr"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Англии.</a:t>
            </a:r>
          </a:p>
        </p:txBody>
      </p:sp>
      <p:pic>
        <p:nvPicPr>
          <p:cNvPr id="31748" name="Picture 11" descr="Рисунок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836613"/>
            <a:ext cx="3392487" cy="457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3797" name="Заголовок 6"/>
          <p:cNvSpPr>
            <a:spLocks noGrp="1"/>
          </p:cNvSpPr>
          <p:nvPr>
            <p:ph type="title"/>
          </p:nvPr>
        </p:nvSpPr>
        <p:spPr>
          <a:xfrm>
            <a:off x="219075" y="0"/>
            <a:ext cx="8745538" cy="5000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40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Борьба на истощение</a:t>
            </a:r>
          </a:p>
        </p:txBody>
      </p:sp>
    </p:spTree>
    <p:extLst>
      <p:ext uri="{BB962C8B-B14F-4D97-AF65-F5344CB8AC3E}">
        <p14:creationId xmlns:p14="http://schemas.microsoft.com/office/powerpoint/2010/main" xmlns="" val="5545472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88640"/>
            <a:ext cx="8640960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ВЕРДЕНСКАЯ МЯСОРУБКА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836712"/>
            <a:ext cx="8784976" cy="1754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Arial"/>
              </a:rPr>
              <a:t>Битва при Вердене</a:t>
            </a:r>
            <a:r>
              <a:rPr lang="ru-RU" dirty="0">
                <a:latin typeface="Arial"/>
              </a:rPr>
              <a:t> — совокупность боевых действий немецких и французских войск во время </a:t>
            </a:r>
            <a:r>
              <a:rPr lang="ru-RU" dirty="0" smtClean="0">
                <a:latin typeface="Arial"/>
              </a:rPr>
              <a:t>Первой мировой войны</a:t>
            </a:r>
            <a:r>
              <a:rPr lang="ru-RU" dirty="0">
                <a:latin typeface="Arial"/>
              </a:rPr>
              <a:t> на </a:t>
            </a:r>
            <a:r>
              <a:rPr lang="ru-RU" dirty="0" smtClean="0">
                <a:latin typeface="Arial"/>
              </a:rPr>
              <a:t>Западном фронте, </a:t>
            </a:r>
            <a:r>
              <a:rPr lang="ru-RU" dirty="0">
                <a:latin typeface="Arial"/>
              </a:rPr>
              <a:t>проводившихся с 21 февраля по 18 декабря 1916 года. Одна из крупнейших и одна из самых кровопролитных военных операций в Первой мировой войне и истории вообще, вошедшая в историю как </a:t>
            </a:r>
            <a:r>
              <a:rPr lang="ru-RU" b="1" dirty="0" err="1">
                <a:latin typeface="Arial"/>
              </a:rPr>
              <a:t>Верденская</a:t>
            </a:r>
            <a:r>
              <a:rPr lang="ru-RU" b="1" dirty="0">
                <a:latin typeface="Arial"/>
              </a:rPr>
              <a:t> мясорубка</a:t>
            </a:r>
            <a:r>
              <a:rPr lang="ru-RU" dirty="0">
                <a:latin typeface="Arial"/>
              </a:rPr>
              <a:t>, хрестоматийный пример </a:t>
            </a:r>
            <a:r>
              <a:rPr lang="ru-RU" dirty="0" smtClean="0">
                <a:latin typeface="Arial"/>
              </a:rPr>
              <a:t>войны на истощение.</a:t>
            </a:r>
            <a:r>
              <a:rPr lang="ru-RU" dirty="0">
                <a:latin typeface="Arial"/>
              </a:rPr>
              <a:t> </a:t>
            </a:r>
            <a:endParaRPr lang="ru-RU" dirty="0"/>
          </a:p>
        </p:txBody>
      </p:sp>
      <p:pic>
        <p:nvPicPr>
          <p:cNvPr id="22530" name="Picture 2" descr="http://www.plam.ru/hist/verden_mjasorubka_djavola/img_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625151"/>
            <a:ext cx="6218654" cy="41162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https://im4.kommersant.ru/Issues.photo/CORP/2016/02/21/KMO_096855_11079_1_t218_1717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2615352"/>
            <a:ext cx="7488832" cy="420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27778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i.ucrazy.ru/files/pics/2015.02/1425051296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939" y="260648"/>
            <a:ext cx="9098061" cy="594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http://www.telez.fr/wp-content/uploads/2016/02/apocalypse-verdu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60897"/>
            <a:ext cx="9128179" cy="622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44731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2376" y="836712"/>
            <a:ext cx="885411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222"/>
                </a:solidFill>
                <a:latin typeface="Arial"/>
              </a:rPr>
              <a:t>Битва на Сомме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 </a:t>
            </a:r>
            <a:r>
              <a:rPr lang="ru-RU" dirty="0" smtClean="0">
                <a:solidFill>
                  <a:srgbClr val="222222"/>
                </a:solidFill>
                <a:latin typeface="Arial"/>
              </a:rPr>
              <a:t>— 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битва на французском театре </a:t>
            </a:r>
            <a:r>
              <a:rPr lang="ru-RU" dirty="0" smtClean="0">
                <a:solidFill>
                  <a:srgbClr val="222222"/>
                </a:solidFill>
                <a:latin typeface="Arial"/>
              </a:rPr>
              <a:t>1 Мировой войны армий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 </a:t>
            </a:r>
            <a:r>
              <a:rPr lang="ru-RU" dirty="0" smtClean="0">
                <a:solidFill>
                  <a:srgbClr val="0B0080"/>
                </a:solidFill>
                <a:latin typeface="Arial"/>
              </a:rPr>
              <a:t>Британии и Франции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 против </a:t>
            </a:r>
            <a:r>
              <a:rPr lang="ru-RU" dirty="0" smtClean="0">
                <a:solidFill>
                  <a:srgbClr val="0B0080"/>
                </a:solidFill>
                <a:latin typeface="Arial"/>
              </a:rPr>
              <a:t>Германии</a:t>
            </a:r>
            <a:r>
              <a:rPr lang="ru-RU" dirty="0" smtClean="0">
                <a:solidFill>
                  <a:srgbClr val="222222"/>
                </a:solidFill>
                <a:latin typeface="Arial"/>
              </a:rPr>
              <a:t>. 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Состоялась с </a:t>
            </a:r>
            <a:r>
              <a:rPr lang="ru-RU" dirty="0" smtClean="0">
                <a:solidFill>
                  <a:srgbClr val="0B0080"/>
                </a:solidFill>
                <a:latin typeface="Arial"/>
              </a:rPr>
              <a:t>1 июля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 по </a:t>
            </a:r>
            <a:r>
              <a:rPr lang="ru-RU" dirty="0" smtClean="0">
                <a:solidFill>
                  <a:srgbClr val="0B0080"/>
                </a:solidFill>
                <a:latin typeface="Arial"/>
              </a:rPr>
              <a:t>18 ноября 1916 года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 на обоих берегах </a:t>
            </a:r>
            <a:r>
              <a:rPr lang="ru-RU" dirty="0" smtClean="0">
                <a:solidFill>
                  <a:srgbClr val="0B0080"/>
                </a:solidFill>
                <a:latin typeface="Arial"/>
              </a:rPr>
              <a:t>реки Сомма</a:t>
            </a:r>
            <a:r>
              <a:rPr lang="ru-RU" dirty="0" smtClean="0">
                <a:solidFill>
                  <a:srgbClr val="222222"/>
                </a:solidFill>
                <a:latin typeface="Arial"/>
              </a:rPr>
              <a:t>. 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Битва при Сомме — одна из крупнейших битв в ходе Первой мировой войны, в которой было убито и </a:t>
            </a:r>
            <a:r>
              <a:rPr lang="ru-RU" dirty="0" smtClean="0">
                <a:solidFill>
                  <a:srgbClr val="222222"/>
                </a:solidFill>
                <a:latin typeface="Arial"/>
              </a:rPr>
              <a:t>ранено более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 1 000 000 человек, что делает её одной из самых кровопролитных битв в истории человечества.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79512" y="209835"/>
            <a:ext cx="8568952" cy="5232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БИТВА НА РЕКЕ СОММА</a:t>
            </a:r>
            <a:endParaRPr lang="ru-RU" sz="2800" dirty="0"/>
          </a:p>
        </p:txBody>
      </p:sp>
      <p:pic>
        <p:nvPicPr>
          <p:cNvPr id="21506" name="Picture 2" descr="http://www.wio.ru/tank/ris/mk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86500"/>
            <a:ext cx="5561601" cy="333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886399" y="2663413"/>
            <a:ext cx="3150096" cy="37856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222222"/>
                </a:solidFill>
                <a:latin typeface="Arial"/>
              </a:rPr>
              <a:t>Германская оборона была продавлена на фронте 35 км и в глубину до 10 км.  </a:t>
            </a:r>
            <a:r>
              <a:rPr lang="ru-RU" sz="2400" dirty="0" smtClean="0">
                <a:solidFill>
                  <a:srgbClr val="0B0080"/>
                </a:solidFill>
                <a:latin typeface="Arial"/>
              </a:rPr>
              <a:t>Стратегическая инициатива</a:t>
            </a:r>
            <a:r>
              <a:rPr lang="ru-RU" sz="2400" dirty="0">
                <a:solidFill>
                  <a:srgbClr val="222222"/>
                </a:solidFill>
                <a:latin typeface="Arial"/>
              </a:rPr>
              <a:t> полностью перешла от Центральных держав к Антанте. 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41269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48064" y="908720"/>
            <a:ext cx="3816424" cy="59400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solidFill>
                  <a:srgbClr val="222222"/>
                </a:solidFill>
                <a:latin typeface="Arial"/>
              </a:rPr>
              <a:t>Бруси́ловский</a:t>
            </a:r>
            <a:r>
              <a:rPr lang="ru-RU" sz="2000" b="1" dirty="0">
                <a:solidFill>
                  <a:srgbClr val="222222"/>
                </a:solidFill>
                <a:latin typeface="Arial"/>
              </a:rPr>
              <a:t> </a:t>
            </a:r>
            <a:r>
              <a:rPr lang="ru-RU" sz="2000" b="1" dirty="0" err="1">
                <a:solidFill>
                  <a:srgbClr val="222222"/>
                </a:solidFill>
                <a:latin typeface="Arial"/>
              </a:rPr>
              <a:t>проры́в</a:t>
            </a:r>
            <a:r>
              <a:rPr lang="ru-RU" sz="2000" dirty="0">
                <a:solidFill>
                  <a:srgbClr val="222222"/>
                </a:solidFill>
                <a:latin typeface="Arial"/>
              </a:rPr>
              <a:t> (</a:t>
            </a:r>
            <a:r>
              <a:rPr lang="ru-RU" sz="2000" i="1" dirty="0">
                <a:solidFill>
                  <a:srgbClr val="222222"/>
                </a:solidFill>
                <a:latin typeface="Arial"/>
              </a:rPr>
              <a:t>Луцкий прорыв, 4-я </a:t>
            </a:r>
            <a:r>
              <a:rPr lang="ru-RU" sz="2000" i="1" dirty="0" err="1">
                <a:solidFill>
                  <a:srgbClr val="222222"/>
                </a:solidFill>
                <a:latin typeface="Arial"/>
              </a:rPr>
              <a:t>Галицийская</a:t>
            </a:r>
            <a:r>
              <a:rPr lang="ru-RU" sz="2000" i="1" dirty="0">
                <a:solidFill>
                  <a:srgbClr val="222222"/>
                </a:solidFill>
                <a:latin typeface="Arial"/>
              </a:rPr>
              <a:t> битва</a:t>
            </a:r>
            <a:r>
              <a:rPr lang="ru-RU" sz="2000" dirty="0">
                <a:solidFill>
                  <a:srgbClr val="222222"/>
                </a:solidFill>
                <a:latin typeface="Arial"/>
              </a:rPr>
              <a:t>) — </a:t>
            </a:r>
            <a:r>
              <a:rPr lang="ru-RU" sz="2000" dirty="0" smtClean="0">
                <a:solidFill>
                  <a:srgbClr val="0B0080"/>
                </a:solidFill>
                <a:latin typeface="Arial"/>
              </a:rPr>
              <a:t>наступательная операция юго – западного фронта русской армии</a:t>
            </a:r>
            <a:r>
              <a:rPr lang="ru-RU" sz="2000" dirty="0">
                <a:solidFill>
                  <a:srgbClr val="222222"/>
                </a:solidFill>
                <a:latin typeface="Arial"/>
              </a:rPr>
              <a:t> под командованием </a:t>
            </a:r>
            <a:r>
              <a:rPr lang="ru-RU" sz="2000" dirty="0" smtClean="0">
                <a:solidFill>
                  <a:srgbClr val="0B0080"/>
                </a:solidFill>
                <a:latin typeface="Arial"/>
              </a:rPr>
              <a:t>генерала А.А. Брусилова </a:t>
            </a:r>
            <a:r>
              <a:rPr lang="ru-RU" sz="2000" dirty="0" smtClean="0">
                <a:solidFill>
                  <a:srgbClr val="222222"/>
                </a:solidFill>
                <a:latin typeface="Arial"/>
              </a:rPr>
              <a:t>во </a:t>
            </a:r>
            <a:r>
              <a:rPr lang="ru-RU" sz="2000" dirty="0">
                <a:solidFill>
                  <a:srgbClr val="222222"/>
                </a:solidFill>
                <a:latin typeface="Arial"/>
              </a:rPr>
              <a:t>время </a:t>
            </a:r>
            <a:r>
              <a:rPr lang="ru-RU" sz="2000" dirty="0" smtClean="0">
                <a:solidFill>
                  <a:srgbClr val="0B0080"/>
                </a:solidFill>
                <a:latin typeface="Arial"/>
              </a:rPr>
              <a:t>1 Мировой войны</a:t>
            </a:r>
            <a:r>
              <a:rPr lang="ru-RU" sz="2000" dirty="0" smtClean="0">
                <a:solidFill>
                  <a:srgbClr val="222222"/>
                </a:solidFill>
                <a:latin typeface="Arial"/>
              </a:rPr>
              <a:t>, </a:t>
            </a:r>
            <a:r>
              <a:rPr lang="ru-RU" sz="2000" dirty="0">
                <a:solidFill>
                  <a:srgbClr val="222222"/>
                </a:solidFill>
                <a:latin typeface="Arial"/>
              </a:rPr>
              <a:t>проведённая 22 мая — 7 сентября (по старому стилю) </a:t>
            </a:r>
            <a:r>
              <a:rPr lang="ru-RU" sz="2000" dirty="0" smtClean="0">
                <a:solidFill>
                  <a:srgbClr val="0B0080"/>
                </a:solidFill>
                <a:latin typeface="Arial"/>
              </a:rPr>
              <a:t>1916 года</a:t>
            </a:r>
            <a:r>
              <a:rPr lang="ru-RU" sz="2000" dirty="0" smtClean="0">
                <a:solidFill>
                  <a:srgbClr val="222222"/>
                </a:solidFill>
                <a:latin typeface="Arial"/>
              </a:rPr>
              <a:t>, </a:t>
            </a:r>
            <a:r>
              <a:rPr lang="ru-RU" sz="2000" dirty="0">
                <a:solidFill>
                  <a:srgbClr val="222222"/>
                </a:solidFill>
                <a:latin typeface="Arial"/>
              </a:rPr>
              <a:t>в ходе которой было нанесено тяжёлое поражение армиям Австро-Венгрии и Германии и заняты </a:t>
            </a:r>
            <a:r>
              <a:rPr lang="ru-RU" sz="2000" dirty="0" err="1" smtClean="0">
                <a:solidFill>
                  <a:srgbClr val="0B0080"/>
                </a:solidFill>
                <a:latin typeface="Arial"/>
              </a:rPr>
              <a:t>Буковина</a:t>
            </a:r>
            <a:r>
              <a:rPr lang="ru-RU" sz="2000" dirty="0" smtClean="0">
                <a:solidFill>
                  <a:srgbClr val="0B0080"/>
                </a:solidFill>
                <a:latin typeface="Arial"/>
              </a:rPr>
              <a:t> </a:t>
            </a:r>
            <a:r>
              <a:rPr lang="ru-RU" sz="2000" dirty="0" smtClean="0">
                <a:solidFill>
                  <a:srgbClr val="222222"/>
                </a:solidFill>
                <a:latin typeface="Arial"/>
              </a:rPr>
              <a:t>и </a:t>
            </a:r>
            <a:r>
              <a:rPr lang="ru-RU" sz="2000" dirty="0">
                <a:solidFill>
                  <a:srgbClr val="222222"/>
                </a:solidFill>
                <a:latin typeface="Arial"/>
              </a:rPr>
              <a:t>Восточная </a:t>
            </a:r>
            <a:r>
              <a:rPr lang="ru-RU" sz="2000" dirty="0" smtClean="0">
                <a:solidFill>
                  <a:srgbClr val="0B0080"/>
                </a:solidFill>
                <a:latin typeface="Arial"/>
              </a:rPr>
              <a:t>Галиция</a:t>
            </a:r>
            <a:r>
              <a:rPr lang="ru-RU" sz="2000" dirty="0" smtClean="0">
                <a:solidFill>
                  <a:srgbClr val="222222"/>
                </a:solidFill>
                <a:latin typeface="Arial"/>
              </a:rPr>
              <a:t>. </a:t>
            </a:r>
            <a:r>
              <a:rPr lang="ru-RU" sz="2000" dirty="0">
                <a:solidFill>
                  <a:srgbClr val="222222"/>
                </a:solidFill>
                <a:latin typeface="Arial"/>
              </a:rPr>
              <a:t>Крупнейшее сражение </a:t>
            </a:r>
            <a:r>
              <a:rPr lang="ru-RU" sz="2000" dirty="0" smtClean="0">
                <a:solidFill>
                  <a:srgbClr val="0B0080"/>
                </a:solidFill>
                <a:latin typeface="Arial"/>
              </a:rPr>
              <a:t>1 Мировой войны</a:t>
            </a:r>
            <a:r>
              <a:rPr lang="ru-RU" sz="2000" dirty="0">
                <a:solidFill>
                  <a:srgbClr val="222222"/>
                </a:solidFill>
                <a:latin typeface="Arial"/>
              </a:rPr>
              <a:t> по суммарным потерям.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107504" y="188640"/>
            <a:ext cx="8712968" cy="58477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Брусиловский прорыв</a:t>
            </a:r>
            <a:endParaRPr lang="ru-RU" sz="3200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517" y="1196752"/>
            <a:ext cx="4983026" cy="4631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0" name="Picture 4" descr="http://ic.pics.livejournal.com/vikond65/53941713/2445622/2445622_origin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3" y="908721"/>
            <a:ext cx="9006941" cy="592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http://www.vsevgallery.ru/img/bPIC/200806/20080610167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9144000" cy="594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584" name="Picture 8" descr="https://cso-ishim-mr.admtyumen.ru/files/upload/CSO/cso_ishim-mr/1(21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901374"/>
            <a:ext cx="9146991" cy="5956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42426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7313" y="1916832"/>
            <a:ext cx="8365369" cy="4142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61792" y="6274941"/>
            <a:ext cx="7876412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Атака русской кавалерии 1916 г. 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15522" y="170451"/>
            <a:ext cx="8568952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atin typeface="Arial" charset="0"/>
              </a:rPr>
              <a:t>Кампания 1916 унесла более 1 млн. жизней, но не принесла ощутимых результатов ни одной из сторон.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atin typeface="Arial" charset="0"/>
              </a:rPr>
              <a:t>В конце 1916 г Германия перешла к стратегической обороне.</a:t>
            </a:r>
          </a:p>
        </p:txBody>
      </p:sp>
    </p:spTree>
    <p:extLst>
      <p:ext uri="{BB962C8B-B14F-4D97-AF65-F5344CB8AC3E}">
        <p14:creationId xmlns:p14="http://schemas.microsoft.com/office/powerpoint/2010/main" xmlns="" val="3635022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16632"/>
            <a:ext cx="8568952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ВОЙНА И РОССИЙСКОЙ ОБЩЕСТВО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26626" name="Picture 2" descr="http://cdn2.russian7.ru/wp-content/uploads/2016/03/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5784" y="908719"/>
            <a:ext cx="8320672" cy="5960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9384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http://static.newauction.ru/offer_images/2015/08/12/03/big/K/KJqNI8bXmPe/pervaja_mirovaja_vojna_karikatur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0"/>
            <a:ext cx="433982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xn--e1abcgakjmf3afc5c8g.xn--p1ai/upload/main/6a3/6a3bdd934274f9ebc7c845d16fac59f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420888"/>
            <a:ext cx="7620000" cy="4267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323528" y="116632"/>
            <a:ext cx="8568952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ВОЙНА И РОССИЙСКОЙ ОБЩЕСТВО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908720"/>
            <a:ext cx="8424936" cy="13234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Объявление войны – всплеск патриотизма в русском обществе</a:t>
            </a:r>
            <a:endParaRPr lang="ru-RU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179512" y="836712"/>
            <a:ext cx="8568952" cy="144655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dirty="0" smtClean="0"/>
              <a:t>Главный лозунг: «ВОЙНА ДО ПОБЕДНОГО КОНЦА!»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ds02.infourok.ru/uploads/ex/12db/0005a4a2-c121ed19/img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ЦЕЛИ ГОСУДАРСТВ В ПЕРВОЙ МИРОВОЙ ВОЙНЕ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http://nv.ua/img/forall/users/0/17/archive_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204864"/>
            <a:ext cx="8786344" cy="465313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79512" y="116632"/>
            <a:ext cx="8712968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/>
              <a:t>В ГОРОДАХ ПРОШЛИ КРУПНЫЕ МАНИФЕСТАЦИИ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764704"/>
            <a:ext cx="8712968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/>
              <a:t>В ПЕТЕРБУРГЕ – НАПАДЕНИЕ НА ПОСОЛЬСТВО ГЕРМАНИИ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79512" y="1484784"/>
            <a:ext cx="8712968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/>
              <a:t>ПЕТЕРБУРГ ПЕРЕИМЕНОВАН В ПЕТРОГРАД</a:t>
            </a:r>
            <a:endParaRPr lang="ru-RU" sz="2400" dirty="0"/>
          </a:p>
        </p:txBody>
      </p:sp>
      <p:pic>
        <p:nvPicPr>
          <p:cNvPr id="66564" name="Picture 4" descr="http://gallery.ykt.ru/galleries/komuza/2014/03/14/1479865_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060848"/>
            <a:ext cx="8856984" cy="4792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6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http://img.gagdaily.com/uploads/posts/app/2013/thumbs/000048aa_mediu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432045"/>
            <a:ext cx="7704856" cy="54259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51520" y="188640"/>
            <a:ext cx="8568952" cy="107721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96% ПРИЗЫВНИКОВ ПРИШЛИ НА ПУНКТЫ СБОРА  ДОБРОВОЛЬЦАМИ</a:t>
            </a:r>
            <a:endParaRPr lang="ru-RU" sz="3200" dirty="0"/>
          </a:p>
        </p:txBody>
      </p:sp>
      <p:pic>
        <p:nvPicPr>
          <p:cNvPr id="67588" name="Picture 4" descr="http://24.media.tumblr.com/tumblr_m8ul0sutTH1rn0gj7o1_12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484784"/>
            <a:ext cx="8928992" cy="53732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7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16632"/>
            <a:ext cx="8568952" cy="58477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1914 ГОД</a:t>
            </a:r>
            <a:endParaRPr lang="ru-RU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79512" y="836712"/>
            <a:ext cx="8712968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/>
              <a:t>26 ИЮЛЯ – ГОСУДАРСТВЕННАЯ ДУМА ПРОГОЛОСОВАЛА ЗА ВЫДЕЛЕНИЕ ПРАВИТЕЛЬСТВУ ВОЕННЫХ КРЕДИТОВ</a:t>
            </a:r>
            <a:endParaRPr lang="ru-RU" sz="2400" dirty="0"/>
          </a:p>
        </p:txBody>
      </p:sp>
      <p:pic>
        <p:nvPicPr>
          <p:cNvPr id="68610" name="Picture 2" descr="http://novosti-saratova.ru/files/2016/05/dumaf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2348880"/>
            <a:ext cx="6192688" cy="40579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79512" y="1772816"/>
            <a:ext cx="8712968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/>
              <a:t>МЕНЬШЕВИКИ И ЭСЕРЫ ВСТАЛИ НА ПОЗИЦИИ ОБОРОНЧЕСТВА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6444208" y="5949280"/>
            <a:ext cx="2592288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ДОКУМЕНТ С. 83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444208" y="3645024"/>
            <a:ext cx="2592288" cy="106182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100" b="1" dirty="0" smtClean="0"/>
              <a:t>БОЛЬШЕВИКИ – ЛОЗУНГ «ПОРАЖЕНЧЕСТВА»</a:t>
            </a:r>
            <a:endParaRPr lang="ru-RU" sz="21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099933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260648"/>
            <a:ext cx="8640960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В ТЫЛУ – КАМПАНИЯ ПО ОКАЗАНИЮ ПОМОЩИ ФРОНТУ:</a:t>
            </a:r>
          </a:p>
          <a:p>
            <a:r>
              <a:rPr lang="ru-RU" sz="2400" dirty="0" smtClean="0"/>
              <a:t>1. СОЗДАНЫ ЗЕМСКИЙ И ГОРОДСКОЙ СОЮЗЫ: ОРГАНИЗАЦИЯ ПОМОЩИ РАНЕНЫМ, ФОРМИРОВАНИЕ САНИТАРНЫХ ПОЕЗДОВ, НАЛАЖИВАНИЕ РАБОТЫ ГОСПИТАЛЕЙ И ЛАЗАРЕТОВ</a:t>
            </a:r>
            <a:endParaRPr lang="ru-RU" sz="2400" dirty="0"/>
          </a:p>
        </p:txBody>
      </p:sp>
      <p:pic>
        <p:nvPicPr>
          <p:cNvPr id="69634" name="Picture 2" descr="https://kudamoscow.ru/uploads/ec3b97d19faf96c1bb79a8c4510db2a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916832"/>
            <a:ext cx="7852420" cy="47550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smartpowerjournal.ru/assets/images/0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76672"/>
            <a:ext cx="8681793" cy="5851757"/>
          </a:xfrm>
          <a:prstGeom prst="rect">
            <a:avLst/>
          </a:prstGeom>
          <a:noFill/>
        </p:spPr>
      </p:pic>
      <p:pic>
        <p:nvPicPr>
          <p:cNvPr id="4" name="Picture 6" descr="http://www.etoretro.ru/data/media/1399/1410208118a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62814"/>
          </a:xfrm>
          <a:prstGeom prst="rect">
            <a:avLst/>
          </a:prstGeom>
          <a:noFill/>
        </p:spPr>
      </p:pic>
      <p:pic>
        <p:nvPicPr>
          <p:cNvPr id="5" name="Picture 8" descr="http://www.etoretro.ru/data/media/1399/14102079509f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92774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16632"/>
            <a:ext cx="864096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В ГОСПИТАЛЯХ РАБОТАЛИ ПРЕДСТАВИТЕЛЬНИЦЫ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ВЫСШЕГО ОБЩЕСТВА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71682" name="Picture 2" descr="https://moiarussia.ru/wp-content/uploads/2016/06/krasnii-krest-imperatritc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980728"/>
            <a:ext cx="3469763" cy="48414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79512" y="5780782"/>
            <a:ext cx="3528392" cy="1077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/>
              <a:t>Императрица Александра Федоровна и старший врач лазарета княжна В.И.Гедройц в перевязочной. </a:t>
            </a:r>
            <a:endParaRPr lang="ru-RU" sz="1600" dirty="0"/>
          </a:p>
        </p:txBody>
      </p:sp>
      <p:pic>
        <p:nvPicPr>
          <p:cNvPr id="71684" name="Picture 4" descr="http://i020.radikal.ru/0909/b6/d5944f5d37cd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1009650"/>
            <a:ext cx="3743325" cy="584835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076056" y="6027003"/>
            <a:ext cx="385192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/>
              <a:t>Императрица Александра Фёдоровна и княжны Ольга Николаевна и Татьяна Николаевна</a:t>
            </a:r>
            <a:r>
              <a:rPr lang="ru-RU" sz="1600" dirty="0" smtClean="0"/>
              <a:t> </a:t>
            </a:r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980728"/>
            <a:ext cx="5004048" cy="587727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600" dirty="0" smtClean="0"/>
              <a:t>Во время первой мировой войны Императрица Александра Федоровна организовала особый эвакуационный пункт, куда входило 85 лазаретов для раненых воинов в Царском Селе, Павловске, Петергофе, Саблине и других местах. </a:t>
            </a:r>
            <a:r>
              <a:rPr lang="ru-RU" sz="2600" dirty="0" smtClean="0"/>
              <a:t>Многие </a:t>
            </a:r>
            <a:r>
              <a:rPr lang="ru-RU" sz="2600" dirty="0" smtClean="0"/>
              <a:t>из лазаретов были сооружены на собственные средства Императрицы. Ее старшие дочери возглавили комитет помощи солдатским семьям (Ольга) и беженский комитет (Татьяна). </a:t>
            </a:r>
            <a:endParaRPr lang="ru-RU" sz="2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16632"/>
            <a:ext cx="7992888" cy="58477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1915 ГОД</a:t>
            </a:r>
            <a:endParaRPr lang="ru-RU" sz="3200" b="1" dirty="0"/>
          </a:p>
        </p:txBody>
      </p:sp>
      <p:pic>
        <p:nvPicPr>
          <p:cNvPr id="72706" name="Picture 2" descr="Pavel Pavlovich Ryabushinskiy 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836712"/>
            <a:ext cx="2543175" cy="362902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51520" y="4581128"/>
            <a:ext cx="2592288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П.П. </a:t>
            </a:r>
            <a:r>
              <a:rPr lang="ru-RU" dirty="0" err="1" smtClean="0"/>
              <a:t>Рябушинский</a:t>
            </a:r>
            <a:r>
              <a:rPr lang="ru-RU" dirty="0" smtClean="0"/>
              <a:t> – лидер Прогрессивной партии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987824" y="980728"/>
            <a:ext cx="59766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По призыву П.П. </a:t>
            </a:r>
            <a:r>
              <a:rPr lang="ru-RU" sz="2400" dirty="0" err="1" smtClean="0"/>
              <a:t>Рябушинского</a:t>
            </a:r>
            <a:r>
              <a:rPr lang="ru-RU" sz="2400" dirty="0" smtClean="0"/>
              <a:t> предприниматели создали сеть ВОЕННО– ПРОМЫШЛЕННЫХ КОМИТЕТОВ. Во главе  - ЦЕНТРАЛЬНЫЙ ВОЕННО – ПРОМЫШЛЕННЫЙ КОМИИТЕТ ВО ГЛАВЕ с А.И. </a:t>
            </a:r>
            <a:r>
              <a:rPr lang="ru-RU" sz="2400" dirty="0" err="1" smtClean="0"/>
              <a:t>Гучковым</a:t>
            </a:r>
            <a:r>
              <a:rPr lang="ru-RU" sz="2400" dirty="0" smtClean="0"/>
              <a:t>: начинается налаживание военного производства. </a:t>
            </a:r>
            <a:endParaRPr lang="ru-RU" sz="2400" dirty="0"/>
          </a:p>
        </p:txBody>
      </p:sp>
      <p:pic>
        <p:nvPicPr>
          <p:cNvPr id="72708" name="Picture 4" descr="https://newsland.com/static/u/content_image_from_text/28092016/5480706-8171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3645024"/>
            <a:ext cx="4752528" cy="29730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2710" name="Picture 6" descr="https://upload.wikimedia.org/wikipedia/commons/thumb/b/b4/%D0%93%D1%83%D1%87%D0%BA%D0%BE%D0%B2.jpg/200px-%D0%93%D1%83%D1%87%D0%BA%D0%BE%D0%B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836712"/>
            <a:ext cx="2915304" cy="36004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51520" y="4581128"/>
            <a:ext cx="2808312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2000" dirty="0" smtClean="0"/>
          </a:p>
          <a:p>
            <a:pPr algn="ctr"/>
            <a:r>
              <a:rPr lang="ru-RU" sz="2000" dirty="0" smtClean="0"/>
              <a:t>А</a:t>
            </a:r>
            <a:r>
              <a:rPr lang="ru-RU" sz="2000" dirty="0" smtClean="0"/>
              <a:t>. И. </a:t>
            </a:r>
            <a:r>
              <a:rPr lang="ru-RU" sz="2000" dirty="0" err="1" smtClean="0"/>
              <a:t>Гучков</a:t>
            </a:r>
            <a:endParaRPr lang="ru-RU" sz="2000" dirty="0" smtClean="0"/>
          </a:p>
          <a:p>
            <a:pPr algn="ctr"/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2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s://im9.kommersant.ru/Issues.photo/CORP/2014/06/26/KMO_088197_182874_1_t218_1711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23551"/>
            <a:ext cx="9144000" cy="5138778"/>
          </a:xfrm>
          <a:prstGeom prst="rect">
            <a:avLst/>
          </a:prstGeom>
          <a:noFill/>
        </p:spPr>
      </p:pic>
      <p:pic>
        <p:nvPicPr>
          <p:cNvPr id="73732" name="Picture 4" descr="http://feel-feed.ru/wp-content/uploads/2017/05/14-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980728"/>
            <a:ext cx="9144001" cy="559308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95536" y="188640"/>
            <a:ext cx="8280920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ВОЕННО – ПРОМЫШЛЕННЫЕ КОМИТЕТЫ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712968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СОЮЗ ЗЕМСТВ И ГОРОДОВ занялся изготовлением обмундирования и медикаментов</a:t>
            </a:r>
            <a:endParaRPr lang="ru-RU" sz="2400" dirty="0"/>
          </a:p>
        </p:txBody>
      </p:sp>
      <p:pic>
        <p:nvPicPr>
          <p:cNvPr id="74754" name="Picture 2" descr="http://bre.mkrf.ru/media/2016/10/27/1235181239/118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96752"/>
            <a:ext cx="8656422" cy="450396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51520" y="5877272"/>
            <a:ext cx="864096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Заседание </a:t>
            </a:r>
            <a:r>
              <a:rPr lang="ru-RU" b="1" dirty="0" err="1" smtClean="0"/>
              <a:t>Земгора</a:t>
            </a:r>
            <a:r>
              <a:rPr lang="ru-RU" dirty="0" smtClean="0"/>
              <a:t> в Москве.</a:t>
            </a:r>
            <a:endParaRPr lang="ru-RU" dirty="0"/>
          </a:p>
        </p:txBody>
      </p:sp>
      <p:pic>
        <p:nvPicPr>
          <p:cNvPr id="74756" name="Picture 4" descr="http://www.belrussia.ru/kontent/pict/razn/607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74420"/>
            <a:ext cx="9144000" cy="5783580"/>
          </a:xfrm>
          <a:prstGeom prst="rect">
            <a:avLst/>
          </a:prstGeom>
          <a:noFill/>
        </p:spPr>
      </p:pic>
      <p:pic>
        <p:nvPicPr>
          <p:cNvPr id="74758" name="Picture 6" descr="http://charity.lfond.spb.ru/krest/img/big/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052736"/>
            <a:ext cx="9144000" cy="5805264"/>
          </a:xfrm>
          <a:prstGeom prst="rect">
            <a:avLst/>
          </a:prstGeom>
          <a:noFill/>
        </p:spPr>
      </p:pic>
      <p:pic>
        <p:nvPicPr>
          <p:cNvPr id="74760" name="Picture 8" descr="Георгий Евгеньевич Львов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5220072" cy="6911375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5076056" y="0"/>
            <a:ext cx="4067944" cy="6858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500" dirty="0" smtClean="0"/>
              <a:t>За короткий срок эта организация помощи армии, с годовым бюджетом в 600 </a:t>
            </a:r>
            <a:r>
              <a:rPr lang="ru-RU" sz="2500" dirty="0" err="1" smtClean="0"/>
              <a:t>млн</a:t>
            </a:r>
            <a:r>
              <a:rPr lang="ru-RU" sz="2500" dirty="0" smtClean="0"/>
              <a:t> руб., стала основной организацией, занимавшейся оборудованием </a:t>
            </a:r>
            <a:r>
              <a:rPr lang="ru-RU" sz="2500" dirty="0" smtClean="0"/>
              <a:t>госпиталей и санитарных поездов, </a:t>
            </a:r>
            <a:r>
              <a:rPr lang="ru-RU" sz="2500" dirty="0" smtClean="0"/>
              <a:t>поставками одежды и обуви для армии (в её ведении находилось 75 поездов и 3 тыс. лазаретов, в которых получили лечение свыше 2,5 </a:t>
            </a:r>
            <a:r>
              <a:rPr lang="ru-RU" sz="2500" dirty="0" err="1" smtClean="0"/>
              <a:t>млн</a:t>
            </a:r>
            <a:r>
              <a:rPr lang="ru-RU" sz="2500" dirty="0" smtClean="0"/>
              <a:t> больных и раненых солдат и офицеров).</a:t>
            </a:r>
            <a:endParaRPr lang="ru-RU" sz="2500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0"/>
            <a:ext cx="5076056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Георгий Евгеньевич Львов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0"/>
            <a:ext cx="9144000" cy="71558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5100" dirty="0" smtClean="0"/>
              <a:t>	Правительство не воспользовалось общественной инициативой: </a:t>
            </a:r>
            <a:r>
              <a:rPr lang="ru-RU" sz="5100" dirty="0" err="1" smtClean="0"/>
              <a:t>военно</a:t>
            </a:r>
            <a:r>
              <a:rPr lang="ru-RU" sz="5100" dirty="0" smtClean="0"/>
              <a:t> – промышленные комитеты получили всего лишь 5% военных заказов, ВПК и </a:t>
            </a:r>
            <a:r>
              <a:rPr lang="ru-RU" sz="5100" dirty="0" err="1" smtClean="0"/>
              <a:t>Земгор</a:t>
            </a:r>
            <a:r>
              <a:rPr lang="ru-RU" sz="5100" dirty="0" smtClean="0"/>
              <a:t> не получили права голоса при решении важнейших вопросов.</a:t>
            </a:r>
            <a:endParaRPr lang="ru-RU" sz="1000" dirty="0" smtClean="0"/>
          </a:p>
          <a:p>
            <a:r>
              <a:rPr lang="ru-RU" sz="5100" dirty="0" smtClean="0"/>
              <a:t> </a:t>
            </a:r>
            <a:endParaRPr lang="ru-RU" sz="51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4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4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4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333375"/>
            <a:ext cx="2520950" cy="641350"/>
          </a:xfrm>
          <a:noFill/>
          <a:ln/>
          <a:effectLst>
            <a:outerShdw dist="12700" dir="16200000" algn="ctr" rotWithShape="0">
              <a:srgbClr val="FFFF9B"/>
            </a:outerShdw>
          </a:effectLst>
        </p:spPr>
        <p:txBody>
          <a:bodyPr anchor="t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3600" b="1">
                <a:solidFill>
                  <a:srgbClr val="B42200"/>
                </a:solidFill>
                <a:latin typeface="Arial" charset="0"/>
              </a:rPr>
              <a:t>САРАЕВО</a:t>
            </a:r>
          </a:p>
        </p:txBody>
      </p:sp>
      <p:pic>
        <p:nvPicPr>
          <p:cNvPr id="524301" name="Picture 13" descr="J0354376">
            <a:hlinkClick r:id="rId2" action="ppaction://hlinksldjump"/>
          </p:cNvPr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2324100" y="3705225"/>
            <a:ext cx="304800" cy="285750"/>
          </a:xfrm>
          <a:noFill/>
          <a:ln/>
        </p:spPr>
      </p:pic>
      <p:pic>
        <p:nvPicPr>
          <p:cNvPr id="524294" name="Picture 6" descr="Балканы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0" y="0"/>
            <a:ext cx="9144000" cy="6862763"/>
          </a:xfrm>
          <a:ln/>
        </p:spPr>
      </p:pic>
      <p:sp>
        <p:nvSpPr>
          <p:cNvPr id="524291" name="Text Box 3"/>
          <p:cNvSpPr txBox="1">
            <a:spLocks noChangeArrowheads="1"/>
          </p:cNvSpPr>
          <p:nvPr/>
        </p:nvSpPr>
        <p:spPr bwMode="auto">
          <a:xfrm>
            <a:off x="4355976" y="3645024"/>
            <a:ext cx="4392612" cy="3968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Столица Боснии и Герцеговины. </a:t>
            </a:r>
          </a:p>
        </p:txBody>
      </p:sp>
      <p:pic>
        <p:nvPicPr>
          <p:cNvPr id="524296" name="Picture 8" descr="J0223789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375" y="3716338"/>
            <a:ext cx="442913" cy="519112"/>
          </a:xfrm>
          <a:prstGeom prst="rect">
            <a:avLst/>
          </a:prstGeom>
          <a:noFill/>
        </p:spPr>
      </p:pic>
      <p:sp>
        <p:nvSpPr>
          <p:cNvPr id="524295" name="Oval 7"/>
          <p:cNvSpPr>
            <a:spLocks noChangeArrowheads="1"/>
          </p:cNvSpPr>
          <p:nvPr/>
        </p:nvSpPr>
        <p:spPr bwMode="auto">
          <a:xfrm>
            <a:off x="3779838" y="3933825"/>
            <a:ext cx="215900" cy="222250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rgbClr val="FF0000">
                  <a:gamma/>
                  <a:shade val="0"/>
                  <a:invGamma/>
                </a:srgbClr>
              </a:gs>
            </a:gsLst>
            <a:path path="shape">
              <a:fillToRect l="50000" t="50000" r="50000" b="50000"/>
            </a:path>
          </a:gradFill>
          <a:ln w="28575">
            <a:solidFill>
              <a:srgbClr val="FF993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24297" name="WordArt 9"/>
          <p:cNvSpPr>
            <a:spLocks noChangeArrowheads="1" noChangeShapeType="1" noTextEdit="1"/>
          </p:cNvSpPr>
          <p:nvPr/>
        </p:nvSpPr>
        <p:spPr bwMode="auto">
          <a:xfrm>
            <a:off x="2051050" y="1196975"/>
            <a:ext cx="3673475" cy="950913"/>
          </a:xfrm>
          <a:prstGeom prst="rect">
            <a:avLst/>
          </a:prstGeom>
        </p:spPr>
        <p:txBody>
          <a:bodyPr wrap="none" fromWordArt="1">
            <a:prstTxWarp prst="textFadeDown">
              <a:avLst>
                <a:gd name="adj" fmla="val 15588"/>
              </a:avLst>
            </a:prstTxWarp>
            <a:scene3d>
              <a:camera prst="legacyPerspectiveFront">
                <a:rot lat="1320000" lon="21480000" rev="0"/>
              </a:camera>
              <a:lightRig rig="legacyHarsh2" dir="b"/>
            </a:scene3d>
            <a:sp3d extrusionH="430200" prstMaterial="legacyPlastic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chemeClr val="tx1"/>
                    </a:gs>
                    <a:gs pos="100000">
                      <a:schemeClr val="folHlink"/>
                    </a:gs>
                  </a:gsLst>
                  <a:lin ang="5400000" scaled="1"/>
                </a:gradFill>
                <a:latin typeface="Impact"/>
              </a:rPr>
              <a:t>ПЕРВАЯ</a:t>
            </a:r>
          </a:p>
        </p:txBody>
      </p:sp>
      <p:sp>
        <p:nvSpPr>
          <p:cNvPr id="524298" name="WordArt 10"/>
          <p:cNvSpPr>
            <a:spLocks noChangeArrowheads="1" noChangeShapeType="1" noTextEdit="1"/>
          </p:cNvSpPr>
          <p:nvPr/>
        </p:nvSpPr>
        <p:spPr bwMode="auto">
          <a:xfrm>
            <a:off x="2709863" y="2279650"/>
            <a:ext cx="2305050" cy="827088"/>
          </a:xfrm>
          <a:prstGeom prst="rect">
            <a:avLst/>
          </a:prstGeom>
        </p:spPr>
        <p:txBody>
          <a:bodyPr wrap="none" fromWordArt="1">
            <a:prstTxWarp prst="textFadeDown">
              <a:avLst>
                <a:gd name="adj" fmla="val 17352"/>
              </a:avLst>
            </a:prstTxWarp>
            <a:scene3d>
              <a:camera prst="legacyPerspectiveFront">
                <a:rot lat="1020000" lon="214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chemeClr val="folHlink"/>
                    </a:gs>
                    <a:gs pos="100000">
                      <a:srgbClr val="FFD96D"/>
                    </a:gs>
                  </a:gsLst>
                  <a:lin ang="5400000" scaled="1"/>
                </a:gradFill>
                <a:latin typeface="Impact"/>
              </a:rPr>
              <a:t>МИРОВАЯ</a:t>
            </a:r>
          </a:p>
        </p:txBody>
      </p:sp>
      <p:sp>
        <p:nvSpPr>
          <p:cNvPr id="524299" name="WordArt 11"/>
          <p:cNvSpPr>
            <a:spLocks noChangeArrowheads="1" noChangeShapeType="1" noTextEdit="1"/>
          </p:cNvSpPr>
          <p:nvPr/>
        </p:nvSpPr>
        <p:spPr bwMode="auto">
          <a:xfrm>
            <a:off x="3132138" y="3141663"/>
            <a:ext cx="1425575" cy="719137"/>
          </a:xfrm>
          <a:prstGeom prst="rect">
            <a:avLst/>
          </a:prstGeom>
        </p:spPr>
        <p:txBody>
          <a:bodyPr wrap="none" fromWordArt="1">
            <a:prstTxWarp prst="textFadeDown">
              <a:avLst>
                <a:gd name="adj" fmla="val 35625"/>
              </a:avLst>
            </a:prstTxWarp>
            <a:scene3d>
              <a:camera prst="legacyPerspectiveFront">
                <a:rot lat="720000" lon="214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ВОЙНА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59632" y="0"/>
            <a:ext cx="7416824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ПОВОД К ВОЙНЕ</a:t>
            </a:r>
            <a:endParaRPr lang="ru-RU" sz="36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4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4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4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2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24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24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24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2429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242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2429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242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2429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242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2429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2429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242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24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24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242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24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24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242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24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24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24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24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24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24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 tmFilter="0,0; .5, 1; 1, 1"/>
                                        <p:tgtEl>
                                          <p:spTgt spid="524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4290" grpId="0" animBg="1"/>
      <p:bldP spid="524291" grpId="0" animBg="1"/>
      <p:bldP spid="524295" grpId="0" animBg="1"/>
      <p:bldP spid="524297" grpId="0" animBg="1"/>
      <p:bldP spid="524298" grpId="0" animBg="1"/>
      <p:bldP spid="524299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116632"/>
            <a:ext cx="8352928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ПЕРЕСТРОЙКА ЭКОНОМИКИ НА ВОЕННЫЙ ЛАД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1484784"/>
            <a:ext cx="4752528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За 1914-1916 годы объем промышленного производства вырос на 22%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9512" y="692696"/>
            <a:ext cx="4752528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К 1916 г. – преодолен кризис снабжения армии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79512" y="2348880"/>
            <a:ext cx="4752528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На выполнении военных заказов – 76% всей рабочей силы страны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79512" y="3212976"/>
            <a:ext cx="4752528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Мобилизовано 15,8 млн. человек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79512" y="3789040"/>
            <a:ext cx="4752528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К 1917 году число убитых, раненых и пленных – 9 млн. человек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79512" y="4581128"/>
            <a:ext cx="4752528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На фронт ушла половина трудоспособных мужчин в возрасте от 16 до 50 лет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79512" y="5373216"/>
            <a:ext cx="4752528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Рабочий день – 14-16 часов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79512" y="5877272"/>
            <a:ext cx="4752528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В 1914 г. – 1 тыс. бастующих, в 1915 г. – 550 тыс., в 1916 г. – 1086 тыс. </a:t>
            </a:r>
            <a:endParaRPr lang="ru-RU" dirty="0"/>
          </a:p>
        </p:txBody>
      </p:sp>
      <p:pic>
        <p:nvPicPr>
          <p:cNvPr id="76804" name="Picture 4" descr="http://expert.ru/data/public/453760/453789/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692696"/>
            <a:ext cx="4100794" cy="3024336"/>
          </a:xfrm>
          <a:prstGeom prst="rect">
            <a:avLst/>
          </a:prstGeom>
          <a:noFill/>
        </p:spPr>
      </p:pic>
      <p:pic>
        <p:nvPicPr>
          <p:cNvPr id="76806" name="Picture 6" descr="http://feel-feed.ru/wp-content/uploads/2017/05/14-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3789040"/>
            <a:ext cx="4067944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https://i2.wp.com/cyrillitsa.ru/wp-content/uploads/2013/02/1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333500"/>
            <a:ext cx="7620000" cy="5524500"/>
          </a:xfrm>
          <a:prstGeom prst="rect">
            <a:avLst/>
          </a:prstGeom>
          <a:noFill/>
        </p:spPr>
      </p:pic>
      <p:pic>
        <p:nvPicPr>
          <p:cNvPr id="78852" name="Picture 4" descr="http://mtdata.ru/u24/photoCBDD/20092208404-0/origin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71289"/>
            <a:ext cx="9144000" cy="5786711"/>
          </a:xfrm>
          <a:prstGeom prst="rect">
            <a:avLst/>
          </a:prstGeom>
          <a:noFill/>
        </p:spPr>
      </p:pic>
      <p:pic>
        <p:nvPicPr>
          <p:cNvPr id="78854" name="Picture 6" descr="http://argub.ru/media/k2/items/cache/3749aaa8ee129d7e919bddcc7e09cd36_X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980728"/>
            <a:ext cx="9083852" cy="482453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0" y="0"/>
            <a:ext cx="9144000" cy="9541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1916 г.  - валовой сбор хлебов сократился на 20 %, производство мяса – на 70%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8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8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http://www.zagony.ru/admin_new/foto/2008-8-4/1217857009/rossija_nachala_20go_veka_58_foto_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944712"/>
            <a:ext cx="8100392" cy="5913288"/>
          </a:xfrm>
          <a:prstGeom prst="rect">
            <a:avLst/>
          </a:prstGeom>
          <a:noFill/>
        </p:spPr>
      </p:pic>
      <p:pic>
        <p:nvPicPr>
          <p:cNvPr id="79876" name="Picture 4" descr="https://ds02.infourok.ru/uploads/ex/01c6/0006b885-e1c0793c/img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95410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1916 г. – введение продразверстки: обязательные нормы сдачи крестьянами хлеба государству</a:t>
            </a:r>
            <a:endParaRPr lang="ru-RU" sz="2800" b="1" dirty="0"/>
          </a:p>
        </p:txBody>
      </p:sp>
      <p:pic>
        <p:nvPicPr>
          <p:cNvPr id="79878" name="Picture 6" descr="http://1917-dni.com/wp-content/uploads/1917/01/%D0%BF%D1%80%D0%BE%D0%B4%D1%80%D0%B0%D0%B7%D0%B2%D0%B5%D1%80%D1%81%D1%82%D0%BA%D0%B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971004"/>
            <a:ext cx="7884368" cy="58869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9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79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181588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Экспорт хлеба прекратился, однако железнодорожный транспорт не справлялся с объемом перевозок. Зимой 1916/1917 года под снегом оказалось более 60 тыс. вагонов с грузами для тыла</a:t>
            </a:r>
            <a:endParaRPr lang="ru-RU" sz="2800" dirty="0"/>
          </a:p>
        </p:txBody>
      </p:sp>
      <p:pic>
        <p:nvPicPr>
          <p:cNvPr id="80898" name="Picture 2" descr="http://img-fotki.yandex.ru/get/5646/97833783.15c/0_9991e_3720ec3f_XXXL.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2247"/>
            <a:ext cx="8136904" cy="4975753"/>
          </a:xfrm>
          <a:prstGeom prst="rect">
            <a:avLst/>
          </a:prstGeom>
          <a:noFill/>
        </p:spPr>
      </p:pic>
      <p:pic>
        <p:nvPicPr>
          <p:cNvPr id="80902" name="Picture 6" descr="http://cs630820.vk.me/v630820047/3a058/-6zjkS4WRD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916832"/>
            <a:ext cx="8747444" cy="4941168"/>
          </a:xfrm>
          <a:prstGeom prst="rect">
            <a:avLst/>
          </a:prstGeom>
          <a:noFill/>
        </p:spPr>
      </p:pic>
      <p:pic>
        <p:nvPicPr>
          <p:cNvPr id="80904" name="Picture 8" descr="http://ic.pics.livejournal.com/nornegest/76826399/427687/427687_9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844824"/>
            <a:ext cx="8856984" cy="50056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0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0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50" y="4071938"/>
            <a:ext cx="8715375" cy="26781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>
                <a:solidFill>
                  <a:srgbClr val="594740"/>
                </a:solidFill>
                <a:cs typeface="Times New Roman" pitchFamily="18" charset="0"/>
              </a:rPr>
              <a:t>Затяжная война резко ухудшила жизнь людей. Взлет российской промышленности, работавшей на оборону, произошел за счет снижения выпуска товаров народного потребления, что стало причиной повышения цен. Перегрузка железных дорог привела к перебоям в снабжении крупных городов продуктами питания.</a:t>
            </a:r>
            <a:endParaRPr lang="ru-RU" sz="3600">
              <a:solidFill>
                <a:srgbClr val="594740"/>
              </a:solidFill>
            </a:endParaRPr>
          </a:p>
        </p:txBody>
      </p:sp>
      <p:sp>
        <p:nvSpPr>
          <p:cNvPr id="3" name="Прямоугольник с двумя скругленными соседними углами 2"/>
          <p:cNvSpPr/>
          <p:nvPr/>
        </p:nvSpPr>
        <p:spPr>
          <a:xfrm>
            <a:off x="1428750" y="142875"/>
            <a:ext cx="6357938" cy="642938"/>
          </a:xfrm>
          <a:prstGeom prst="round2Same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u="sng" dirty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Война и общество</a:t>
            </a:r>
          </a:p>
        </p:txBody>
      </p:sp>
      <p:pic>
        <p:nvPicPr>
          <p:cNvPr id="64515" name="Picture 3" descr="http://i245.photobucket.com/albums/gg66/dr3232/19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" y="928688"/>
            <a:ext cx="3643312" cy="3000375"/>
          </a:xfrm>
          <a:prstGeom prst="rect">
            <a:avLst/>
          </a:prstGeom>
          <a:noFill/>
          <a:ln w="38100">
            <a:solidFill>
              <a:schemeClr val="accent2">
                <a:lumMod val="50000"/>
              </a:schemeClr>
            </a:solidFill>
          </a:ln>
        </p:spPr>
      </p:pic>
      <p:pic>
        <p:nvPicPr>
          <p:cNvPr id="64517" name="Picture 5" descr="http://rusgenealogy.clan.su/letovy/Middletradelin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3" y="928688"/>
            <a:ext cx="4071937" cy="3000375"/>
          </a:xfrm>
          <a:prstGeom prst="rect">
            <a:avLst/>
          </a:prstGeom>
          <a:noFill/>
          <a:ln w="38100">
            <a:solidFill>
              <a:schemeClr val="accent2">
                <a:lumMod val="50000"/>
              </a:schemeClr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0" y="4005064"/>
            <a:ext cx="9144000" cy="28931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600" b="1" dirty="0">
                <a:latin typeface="+mj-lt"/>
              </a:rPr>
              <a:t>Осенью 1916 г. Петроград и Москва познакомились с необычным для них явлением — очередями. Полиция доносила, что очереди напоминали политические клубы. Утихшее в начальный период войны забастовочное движение вновь стало набирать силу. Нередко вместе с экономическими стачечники выдвигали и политические требования</a:t>
            </a:r>
            <a:r>
              <a:rPr lang="ru-RU" sz="2500" b="1" dirty="0">
                <a:latin typeface="+mj-lt"/>
              </a:rPr>
              <a:t>.</a:t>
            </a:r>
            <a:endParaRPr lang="ru-RU" sz="2500" dirty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116632"/>
            <a:ext cx="8568952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В городах были введены продовольственные карточки. За хлебом  - длинные очереди. </a:t>
            </a:r>
            <a:endParaRPr lang="ru-RU" sz="2400" dirty="0"/>
          </a:p>
        </p:txBody>
      </p:sp>
      <p:pic>
        <p:nvPicPr>
          <p:cNvPr id="81924" name="Picture 4" descr="https://regnum.ru/uploads/pictures/news/2016/12/03/regnum_picture_148079754149871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268760"/>
            <a:ext cx="8582573" cy="5040560"/>
          </a:xfrm>
          <a:prstGeom prst="rect">
            <a:avLst/>
          </a:prstGeom>
          <a:noFill/>
        </p:spPr>
      </p:pic>
      <p:pic>
        <p:nvPicPr>
          <p:cNvPr id="5" name="Picture 2" descr="http://historic.ru/books/item/f00/s00/z0000152/pic/0003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052736"/>
            <a:ext cx="8784976" cy="5805264"/>
          </a:xfrm>
          <a:prstGeom prst="rect">
            <a:avLst/>
          </a:prstGeom>
          <a:noFill/>
        </p:spPr>
      </p:pic>
      <p:pic>
        <p:nvPicPr>
          <p:cNvPr id="81926" name="Picture 6" descr="http://tv2video.ru/sites/www.tv2.tomsk.ru/files/users/u26317/ochered_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160" y="980728"/>
            <a:ext cx="9138347" cy="5877272"/>
          </a:xfrm>
          <a:prstGeom prst="rect">
            <a:avLst/>
          </a:prstGeom>
          <a:noFill/>
        </p:spPr>
      </p:pic>
      <p:pic>
        <p:nvPicPr>
          <p:cNvPr id="81928" name="Picture 8" descr="https://novostipmr.com/sites/default/files/field/image/ochered_za_hlebom_24_02_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980728"/>
            <a:ext cx="9144000" cy="5877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1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1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Начало </a:t>
            </a:r>
            <a:r>
              <a:rPr lang="ru-RU" dirty="0" smtClean="0"/>
              <a:t>первой мировой войны крайне тяжело отразилось на финансах империи в связи с резким увеличением военных расходов. Кроме того, в 1914 году вводится «сухой закон», уменьшивший </a:t>
            </a:r>
            <a:r>
              <a:rPr lang="ru-RU" dirty="0" err="1" smtClean="0"/>
              <a:t>госдоходы</a:t>
            </a:r>
            <a:r>
              <a:rPr lang="ru-RU" dirty="0" smtClean="0"/>
              <a:t>: за </a:t>
            </a:r>
            <a:r>
              <a:rPr lang="ru-RU" dirty="0" smtClean="0"/>
              <a:t>1913 год</a:t>
            </a:r>
            <a:r>
              <a:rPr lang="ru-RU" dirty="0" smtClean="0"/>
              <a:t> за счёт водочной монополии казна получила до 899 </a:t>
            </a:r>
            <a:r>
              <a:rPr lang="ru-RU" dirty="0" err="1" smtClean="0"/>
              <a:t>млн</a:t>
            </a:r>
            <a:r>
              <a:rPr lang="ru-RU" dirty="0" smtClean="0"/>
              <a:t> руб.</a:t>
            </a:r>
          </a:p>
          <a:p>
            <a:pPr lvl="1"/>
            <a:r>
              <a:rPr lang="ru-RU" dirty="0" smtClean="0"/>
              <a:t>Расходы </a:t>
            </a:r>
            <a:r>
              <a:rPr lang="ru-RU" dirty="0" smtClean="0"/>
              <a:t>на войну за 1915—1916 гг. увеличились в 9 раз, дойдя до 14,5 </a:t>
            </a:r>
            <a:r>
              <a:rPr lang="ru-RU" dirty="0" err="1" smtClean="0"/>
              <a:t>млрд</a:t>
            </a:r>
            <a:r>
              <a:rPr lang="ru-RU" dirty="0" smtClean="0"/>
              <a:t> руб. Каждый день войны обходился империи в 40 </a:t>
            </a:r>
            <a:r>
              <a:rPr lang="ru-RU" dirty="0" err="1" smtClean="0"/>
              <a:t>млн</a:t>
            </a:r>
            <a:r>
              <a:rPr lang="ru-RU" dirty="0" smtClean="0"/>
              <a:t> </a:t>
            </a:r>
            <a:r>
              <a:rPr lang="ru-RU" dirty="0" smtClean="0"/>
              <a:t>руб.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 smtClean="0"/>
              <a:t>        Начался </a:t>
            </a:r>
            <a:r>
              <a:rPr lang="ru-RU" dirty="0" smtClean="0"/>
              <a:t>выпуск денег, не обеспеченных золотом. </a:t>
            </a:r>
            <a:r>
              <a:rPr lang="ru-RU" dirty="0" smtClean="0"/>
              <a:t>Раздутие </a:t>
            </a:r>
            <a:r>
              <a:rPr lang="ru-RU" dirty="0" smtClean="0"/>
              <a:t>необеспеченной денежной массы неизбежно вызвало массовую инфляцию; с начала войны до 1917 года цены увеличились в среднем в 3,36 раза. Средняя заработная плата при этом выросла только в 2 раза.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259632" y="2852936"/>
          <a:ext cx="6984777" cy="3888430"/>
        </p:xfrm>
        <a:graphic>
          <a:graphicData uri="http://schemas.openxmlformats.org/drawingml/2006/table">
            <a:tbl>
              <a:tblPr/>
              <a:tblGrid>
                <a:gridCol w="2328259"/>
                <a:gridCol w="2328259"/>
                <a:gridCol w="2328259"/>
              </a:tblGrid>
              <a:tr h="444392"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/>
                        <a:t>Военная инфляция </a:t>
                      </a:r>
                      <a:r>
                        <a:rPr lang="ru-RU" u="none" strike="noStrike" dirty="0" smtClean="0">
                          <a:solidFill>
                            <a:srgbClr val="0B0080"/>
                          </a:solidFill>
                        </a:rPr>
                        <a:t>1914-1916</a:t>
                      </a:r>
                      <a:endParaRPr lang="ru-RU" dirty="0"/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77686"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Период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в обороте</a:t>
                      </a:r>
                      <a:br>
                        <a:rPr lang="ru-RU"/>
                      </a:br>
                      <a:r>
                        <a:rPr lang="ru-RU"/>
                        <a:t>млн руб.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Инфляция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</a:tr>
              <a:tr h="444392">
                <a:tc>
                  <a:txBody>
                    <a:bodyPr/>
                    <a:lstStyle/>
                    <a:p>
                      <a:r>
                        <a:rPr lang="en-US"/>
                        <a:t>1914, I </a:t>
                      </a:r>
                      <a:r>
                        <a:rPr lang="ru-RU"/>
                        <a:t>половина 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2370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100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444392">
                <a:tc>
                  <a:txBody>
                    <a:bodyPr/>
                    <a:lstStyle/>
                    <a:p>
                      <a:r>
                        <a:rPr lang="en-US"/>
                        <a:t>1914, II </a:t>
                      </a:r>
                      <a:r>
                        <a:rPr lang="ru-RU"/>
                        <a:t>половина 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2520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106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444392">
                <a:tc>
                  <a:txBody>
                    <a:bodyPr/>
                    <a:lstStyle/>
                    <a:p>
                      <a:r>
                        <a:rPr lang="en-US"/>
                        <a:t>1915, I </a:t>
                      </a:r>
                      <a:r>
                        <a:rPr lang="ru-RU"/>
                        <a:t>половина 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3472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146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444392">
                <a:tc>
                  <a:txBody>
                    <a:bodyPr/>
                    <a:lstStyle/>
                    <a:p>
                      <a:r>
                        <a:rPr lang="en-US"/>
                        <a:t>1915, II </a:t>
                      </a:r>
                      <a:r>
                        <a:rPr lang="ru-RU"/>
                        <a:t>половина 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4725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199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444392">
                <a:tc>
                  <a:txBody>
                    <a:bodyPr/>
                    <a:lstStyle/>
                    <a:p>
                      <a:r>
                        <a:rPr lang="en-US"/>
                        <a:t>1916, I </a:t>
                      </a:r>
                      <a:r>
                        <a:rPr lang="ru-RU"/>
                        <a:t>половина 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6157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259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444392">
                <a:tc>
                  <a:txBody>
                    <a:bodyPr/>
                    <a:lstStyle/>
                    <a:p>
                      <a:r>
                        <a:rPr lang="en-US"/>
                        <a:t>1916, II </a:t>
                      </a:r>
                      <a:r>
                        <a:rPr lang="ru-RU"/>
                        <a:t>половина 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7972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336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</a:tbl>
          </a:graphicData>
        </a:graphic>
      </p:graphicFrame>
      <p:sp>
        <p:nvSpPr>
          <p:cNvPr id="839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/>
              <a:tblGrid>
                <a:gridCol w="4572000"/>
                <a:gridCol w="4572000"/>
              </a:tblGrid>
              <a:tr h="857250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Госдолг</a:t>
                      </a:r>
                      <a:endParaRPr lang="ru-RU" dirty="0"/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725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Год</a:t>
                      </a:r>
                      <a:endParaRPr lang="ru-RU" dirty="0"/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млрд руб.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</a:tr>
              <a:tr h="857250">
                <a:tc>
                  <a:txBody>
                    <a:bodyPr/>
                    <a:lstStyle/>
                    <a:p>
                      <a:r>
                        <a:rPr lang="ru-RU"/>
                        <a:t>1914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8,8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857250">
                <a:tc>
                  <a:txBody>
                    <a:bodyPr/>
                    <a:lstStyle/>
                    <a:p>
                      <a:r>
                        <a:rPr lang="ru-RU"/>
                        <a:t>1915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10,5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857250">
                <a:tc>
                  <a:txBody>
                    <a:bodyPr/>
                    <a:lstStyle/>
                    <a:p>
                      <a:r>
                        <a:rPr lang="ru-RU"/>
                        <a:t>1916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18,9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857250">
                <a:tc>
                  <a:txBody>
                    <a:bodyPr/>
                    <a:lstStyle/>
                    <a:p>
                      <a:r>
                        <a:rPr lang="ru-RU"/>
                        <a:t>1917 </a:t>
                      </a:r>
                      <a:r>
                        <a:rPr lang="ru-RU" baseline="30000"/>
                        <a:t>(на 1 января)</a:t>
                      </a:r>
                      <a:endParaRPr lang="ru-RU"/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33,6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857250">
                <a:tc>
                  <a:txBody>
                    <a:bodyPr/>
                    <a:lstStyle/>
                    <a:p>
                      <a:r>
                        <a:rPr lang="ru-RU"/>
                        <a:t>1917 </a:t>
                      </a:r>
                      <a:r>
                        <a:rPr lang="ru-RU" baseline="30000"/>
                        <a:t>(на 1 июля)</a:t>
                      </a:r>
                      <a:endParaRPr lang="ru-RU"/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43,9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857250">
                <a:tc>
                  <a:txBody>
                    <a:bodyPr/>
                    <a:lstStyle/>
                    <a:p>
                      <a:r>
                        <a:rPr lang="ru-RU" dirty="0"/>
                        <a:t>1917 </a:t>
                      </a:r>
                      <a:r>
                        <a:rPr lang="ru-RU" baseline="30000" dirty="0"/>
                        <a:t>(на конец года)</a:t>
                      </a:r>
                      <a:endParaRPr lang="ru-RU" dirty="0"/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до 60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</a:tbl>
          </a:graphicData>
        </a:graphic>
      </p:graphicFrame>
      <p:pic>
        <p:nvPicPr>
          <p:cNvPr id="83974" name="Picture 6" descr="http://al-kir.ru/ssc/sk/sk02-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03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3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16632"/>
            <a:ext cx="8568952" cy="52322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ВЛАСТЬ И ДУМА: ПОСЛЕДНИЙ КРИЗИС МОНАРХИИ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251520" y="908720"/>
            <a:ext cx="8568952" cy="76944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dirty="0" smtClean="0"/>
              <a:t>1915 – 1916 Г. – ПАТРИОТИЧЕСКИЕ НАСТРОЕНИЯ </a:t>
            </a:r>
          </a:p>
          <a:p>
            <a:pPr algn="ctr"/>
            <a:r>
              <a:rPr lang="ru-RU" sz="2200" dirty="0" smtClean="0"/>
              <a:t>СМЕНИЛИСЬ АПАТИЕЙ</a:t>
            </a:r>
            <a:endParaRPr lang="ru-RU" sz="2200" dirty="0"/>
          </a:p>
        </p:txBody>
      </p:sp>
      <p:pic>
        <p:nvPicPr>
          <p:cNvPr id="4" name="Picture 2" descr="http://topast.ru/wp-content/uploads/2017/06/9e906fafcd922ddc72c67c3de7fa259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44824"/>
            <a:ext cx="3384376" cy="4755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rastudent.ru/upload/medialibrary/931/9311797a8458d7c4670799741408569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3" y="1700808"/>
            <a:ext cx="3845659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s://sfw.so/uploads/posts/2007-10/1192997198_do_0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71560"/>
            <a:ext cx="4467992" cy="6525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652" name="Picture 4" descr="https://img-fotki.yandex.ru/get/9823/225044291.33c/0_128976_eabf0089_XXX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7504" y="71560"/>
            <a:ext cx="4093149" cy="6525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1743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640960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ЛОЗУНГ «ВНУТРЕННЕГО МИРА» СМЕНИЛСЯ ЛОЗУНГОМ «ПАТРИОТИЧЕСКОЙ ТРЕВОГИ»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1196752"/>
            <a:ext cx="8208912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В 1915 году </a:t>
            </a:r>
            <a:r>
              <a:rPr lang="ru-RU" sz="2400" dirty="0" smtClean="0"/>
              <a:t>думские фракции кадетов, прогрессистов, октябристов и националистов объединились в </a:t>
            </a:r>
            <a:r>
              <a:rPr lang="ru-RU" sz="2400" b="1" dirty="0" smtClean="0">
                <a:solidFill>
                  <a:srgbClr val="C00000"/>
                </a:solidFill>
              </a:rPr>
              <a:t>«ПРОГРЕССИВНЫЙ БЛОК»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2636912"/>
            <a:ext cx="8280920" cy="240065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000" dirty="0" smtClean="0"/>
              <a:t>Требование: </a:t>
            </a:r>
            <a:r>
              <a:rPr lang="ru-RU" sz="3000" b="1" dirty="0" smtClean="0">
                <a:solidFill>
                  <a:srgbClr val="C00000"/>
                </a:solidFill>
              </a:rPr>
              <a:t>МИНИСТЕРСТВО ОБЩЕСТВЕННОГО ДОВЕРИЯ </a:t>
            </a:r>
            <a:r>
              <a:rPr lang="ru-RU" sz="3000" dirty="0" smtClean="0"/>
              <a:t>(В ПРАВИТЕЛЬСТВО ДОЛЖНЫ ВОЙТИ ДЕЯТЕЛИ И ЧИНОВНИКИ, ПОЛЬЗОВАВШИЕСЯ ДОВЕРИЕМ Государственной думы – для наведения порядка)</a:t>
            </a:r>
            <a:endParaRPr lang="ru-RU" sz="3000" dirty="0"/>
          </a:p>
        </p:txBody>
      </p:sp>
      <p:sp>
        <p:nvSpPr>
          <p:cNvPr id="5" name="Стрелка вниз 4"/>
          <p:cNvSpPr/>
          <p:nvPr/>
        </p:nvSpPr>
        <p:spPr>
          <a:xfrm>
            <a:off x="3491880" y="5229200"/>
            <a:ext cx="1440160" cy="28803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5733256"/>
            <a:ext cx="8424936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ПРАВИТЕЛЬСТВО В СЕНТЯБРЕ 1915 ГОДА РАСПУСТИЛО ДУМУ НА НЕОПРЕДЕЛЕННЫЙ СРОК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57626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eaLnBrk="1" hangingPunct="1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Повод к войне</a:t>
            </a:r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>
          <a:xfrm>
            <a:off x="107504" y="809625"/>
            <a:ext cx="8643937" cy="6048375"/>
          </a:xfrm>
        </p:spPr>
        <p:txBody>
          <a:bodyPr>
            <a:normAutofit/>
          </a:bodyPr>
          <a:lstStyle/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28 ИЮНЯ 1914 ГОДА - Убийство наследника австрийского престола эрцгерцога Франца-Фердинанда сербом Гавриилом Принципом.</a:t>
            </a:r>
          </a:p>
        </p:txBody>
      </p:sp>
      <p:pic>
        <p:nvPicPr>
          <p:cNvPr id="9220" name="Picture 2" descr="C:\Users\Клава\Desktop\принц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1916832"/>
            <a:ext cx="1943100" cy="39528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221" name="Picture 2" descr="C:\Users\Клава\Desktop\150px-Франц_Фердинанд_и_София.jpg"/>
          <p:cNvPicPr>
            <a:picLocks noChangeAspect="1" noChangeArrowheads="1"/>
          </p:cNvPicPr>
          <p:nvPr/>
        </p:nvPicPr>
        <p:blipFill>
          <a:blip r:embed="rId3" cstate="print"/>
          <a:srcRect t="4169"/>
          <a:stretch>
            <a:fillRect/>
          </a:stretch>
        </p:blipFill>
        <p:spPr bwMode="auto">
          <a:xfrm>
            <a:off x="1043608" y="1988840"/>
            <a:ext cx="2778125" cy="40862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4582" name="TextBox 5"/>
          <p:cNvSpPr txBox="1">
            <a:spLocks noChangeArrowheads="1"/>
          </p:cNvSpPr>
          <p:nvPr/>
        </p:nvSpPr>
        <p:spPr bwMode="auto">
          <a:xfrm>
            <a:off x="6429375" y="6000750"/>
            <a:ext cx="20716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Гавриил Принцип</a:t>
            </a:r>
          </a:p>
        </p:txBody>
      </p:sp>
      <p:sp>
        <p:nvSpPr>
          <p:cNvPr id="24583" name="TextBox 6"/>
          <p:cNvSpPr txBox="1">
            <a:spLocks noChangeArrowheads="1"/>
          </p:cNvSpPr>
          <p:nvPr/>
        </p:nvSpPr>
        <p:spPr bwMode="auto">
          <a:xfrm>
            <a:off x="684213" y="6021388"/>
            <a:ext cx="35718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Эрцгерцог Франц- Фердинанд </a:t>
            </a:r>
          </a:p>
          <a:p>
            <a:pPr algn="ctr"/>
            <a:r>
              <a:rPr lang="ru-RU"/>
              <a:t>со своей супругой</a:t>
            </a:r>
          </a:p>
        </p:txBody>
      </p:sp>
      <p:pic>
        <p:nvPicPr>
          <p:cNvPr id="20482" name="Picture 2" descr="http://russia-now.com/wp-content/uploads/2017/06/7665daa81e9064b7890ef3cde9c6f1f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" y="0"/>
            <a:ext cx="9150355" cy="6858000"/>
          </a:xfrm>
          <a:prstGeom prst="rect">
            <a:avLst/>
          </a:prstGeom>
          <a:noFill/>
        </p:spPr>
      </p:pic>
      <p:pic>
        <p:nvPicPr>
          <p:cNvPr id="20484" name="Picture 4" descr="http://www.opoccuu.com/saraev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486" name="Picture 6" descr="http://cdn.historycollection.co/wp-content/uploads/2016/06/Postcard_for_the_assassination_of_Archduke_Franz_Ferdinand_in_Sarajevo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83236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1917daily.ru/wp-content/uploads/2017/02/shutka_pro_ng_minister_chehar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836712"/>
            <a:ext cx="3888432" cy="598437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79512" y="188640"/>
            <a:ext cx="8496944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МИНИСТЕРСКАЯ ЧЕХАРДА</a:t>
            </a:r>
            <a:endParaRPr lang="ru-RU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355976" y="980728"/>
            <a:ext cx="4536504" cy="35394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/>
              <a:t>1915 Г. 8 МИНИСТРОВ ПРОДАЛИ ПРОШЕНИЕ ИМПЕРАТОРУ НЕ ПРИНМАТЬ НА СЕБЯ ДОЛЖНОСТЬВЕРХОВНОГО ГЛАВНОКОМАНДУЮЩЕГО. Все были отправлены в отставку. </a:t>
            </a:r>
            <a:endParaRPr lang="ru-RU" sz="2800" dirty="0"/>
          </a:p>
        </p:txBody>
      </p:sp>
      <p:pic>
        <p:nvPicPr>
          <p:cNvPr id="2052" name="Picture 4" descr="https://cdnimg.rg.ru/img/content/132/45/01/RIAN_00033295.HR.ru(1)_d_8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4704"/>
            <a:ext cx="9155066" cy="6096198"/>
          </a:xfrm>
          <a:prstGeom prst="rect">
            <a:avLst/>
          </a:prstGeom>
          <a:noFill/>
        </p:spPr>
      </p:pic>
      <p:pic>
        <p:nvPicPr>
          <p:cNvPr id="2054" name="Picture 6" descr="http://1917-dni.com/wp-content/uploads/2016/07/45-468-1568-252-011411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764704"/>
            <a:ext cx="9069872" cy="6093296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0" y="764704"/>
            <a:ext cx="9144000" cy="13849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За год сменились три Председателя правительства, два министра внутренних дел, два министра юстиции, два военных министра, два министра земледелия</a:t>
            </a:r>
            <a:endParaRPr lang="ru-RU" sz="2800" dirty="0"/>
          </a:p>
        </p:txBody>
      </p:sp>
      <p:pic>
        <p:nvPicPr>
          <p:cNvPr id="2056" name="Picture 8" descr="http://ulnovosti.ru/upload/img/5003_big_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129099"/>
            <a:ext cx="9144000" cy="47289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699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332656"/>
            <a:ext cx="8424936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В глазах общества власть опорочила себя связью с темными силами», олицетворением которых был Г.Е. Распутин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87042" name="Picture 2" descr="Министерская чехард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268760"/>
            <a:ext cx="7807362" cy="5184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7044" name="Picture 4" descr="&quot;Министерская чехарда&quot; характеризует период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268760"/>
            <a:ext cx="8280920" cy="5499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7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784976" cy="1200329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АПОФЕОЗ ПРОТИВОСТОЯНИЯ ВЛАСТИ И ОБЩЕСТВА – РЕЧЬ                  П.Н. МИЛЮКОВА В НОЯБРЕ 1916 ГОДА НА ЗАСЕДАНИИ ГОСУДАРТВЕННОЙ ДУМЫ «ЧТО ЭТО – ГЛУПОСТЬ ИЛИ ИЗМЕНА?»</a:t>
            </a:r>
            <a:endParaRPr lang="ru-RU" sz="2400" dirty="0"/>
          </a:p>
        </p:txBody>
      </p:sp>
      <p:pic>
        <p:nvPicPr>
          <p:cNvPr id="88066" name="Picture 2" descr="https://gdesol.ru/wp-content/uploads/2016/01/Zasedanie_III_Gosudarstvennoj_dumy.19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31310"/>
            <a:ext cx="7200800" cy="54266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16632"/>
            <a:ext cx="8784976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1916 г. – «ПРОГРЕССИВНЫЙ БЛОК» ВЫДВИНУЛ ТРЕБОВАНИЕ СОЗДАНИЯ </a:t>
            </a:r>
            <a:r>
              <a:rPr lang="ru-RU" sz="2400" b="1" dirty="0" smtClean="0">
                <a:solidFill>
                  <a:srgbClr val="C00000"/>
                </a:solidFill>
              </a:rPr>
              <a:t>«ОТВЕТСТВЕННОГО МИНИСТЕРСТВА» </a:t>
            </a:r>
            <a:r>
              <a:rPr lang="ru-RU" sz="2400" dirty="0" smtClean="0"/>
              <a:t>– правительства, подчиненного парламенту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07504" y="1556792"/>
            <a:ext cx="4752528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16 декабря 1916 года – убийство Григория Распутина</a:t>
            </a:r>
            <a:endParaRPr lang="ru-RU" sz="2400" dirty="0"/>
          </a:p>
        </p:txBody>
      </p:sp>
      <p:pic>
        <p:nvPicPr>
          <p:cNvPr id="89090" name="Picture 2" descr="http://parallelnyj-mir.com/uploads/posts/2017-04/1491759305_ubiystvo-starc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412776"/>
            <a:ext cx="3970727" cy="1667705"/>
          </a:xfrm>
          <a:prstGeom prst="rect">
            <a:avLst/>
          </a:prstGeom>
          <a:noFill/>
        </p:spPr>
      </p:pic>
      <p:pic>
        <p:nvPicPr>
          <p:cNvPr id="89092" name="Picture 4" descr="http://mirror4.ru.indbooks.in/wp-content/uploads/2016/0146957/i_0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708920"/>
            <a:ext cx="2092102" cy="298147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79512" y="5805264"/>
            <a:ext cx="2160240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Владимир Митрофанович Пуришкевич</a:t>
            </a:r>
            <a:endParaRPr lang="ru-RU" dirty="0"/>
          </a:p>
        </p:txBody>
      </p:sp>
      <p:pic>
        <p:nvPicPr>
          <p:cNvPr id="89094" name="Picture 6" descr="https://img-fotki.yandex.ru/get/54522/374871492.1b0/0_1fa054_5fd949_ori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2708920"/>
            <a:ext cx="2255838" cy="295232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699792" y="5733256"/>
            <a:ext cx="2160240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Великий князь Дмитрий</a:t>
            </a:r>
          </a:p>
          <a:p>
            <a:pPr algn="ctr"/>
            <a:r>
              <a:rPr lang="ru-RU" dirty="0" smtClean="0"/>
              <a:t> Павлович</a:t>
            </a:r>
            <a:endParaRPr lang="ru-RU" dirty="0"/>
          </a:p>
        </p:txBody>
      </p:sp>
      <p:pic>
        <p:nvPicPr>
          <p:cNvPr id="89096" name="Picture 8" descr="http://www.velykoross.ru/blog_article/files_orig/0/314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3140968"/>
            <a:ext cx="2736304" cy="36265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16632"/>
            <a:ext cx="8640960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НАРАСТАНИЕ РЕВОЛЮЦИОННОЙ СИТУАЦИИ В СТРАНЕ</a:t>
            </a:r>
            <a:endParaRPr lang="ru-RU" sz="2400" b="1" dirty="0"/>
          </a:p>
        </p:txBody>
      </p:sp>
      <p:pic>
        <p:nvPicPr>
          <p:cNvPr id="90114" name="Picture 2" descr="https://newtimes.ru/upload/assets/images/articles/432/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08720"/>
            <a:ext cx="8402509" cy="532859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43608" y="6309320"/>
            <a:ext cx="7344816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РОСЛО ЧИСЛО ЗАБАСТОВОК И ДЕМОНСТРАЦИЙ</a:t>
            </a:r>
            <a:endParaRPr lang="ru-RU" dirty="0"/>
          </a:p>
        </p:txBody>
      </p:sp>
      <p:pic>
        <p:nvPicPr>
          <p:cNvPr id="6" name="Picture 4" descr="http://mtdata.ru/u12/photo3082/20511010931-0/origin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620688"/>
            <a:ext cx="8568952" cy="623731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0" y="6488668"/>
            <a:ext cx="914400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ДЕЗЕРТИРСТВО НА ФРОНТЕ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https://eparhia-saratov.ru/Content/Photos/03102017-01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846051"/>
            <a:ext cx="8712968" cy="601194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НИКОЛАЙ </a:t>
            </a:r>
            <a:r>
              <a:rPr lang="en-US" sz="2400" b="1" dirty="0" smtClean="0">
                <a:solidFill>
                  <a:srgbClr val="C00000"/>
                </a:solidFill>
              </a:rPr>
              <a:t>II</a:t>
            </a:r>
            <a:r>
              <a:rPr lang="ru-RU" sz="2400" b="1" dirty="0" smtClean="0">
                <a:solidFill>
                  <a:srgbClr val="C00000"/>
                </a:solidFill>
              </a:rPr>
              <a:t> И АЛЕКСАНДРА ФЕДОРОВНА ВСЕ БОЛЬШЕ УТРАЧИВАЛИ ЧУВСТВО РЕАЛЬНОСТИ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836712"/>
            <a:ext cx="4644008" cy="61247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Покажи всем, что ты </a:t>
            </a: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 властелин,  и  твоя  воля будет исполнена. Миновало время великой снисходительности и мягкости— теперь наступает твое царство воли и мощи! Они будут  </a:t>
            </a: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принуждены  склониться пред тобой и слушаться твоих приказов, и работать так,  как  ты  хочешь  и  с  кем ты назначишь. 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1140" name="Picture 4" descr="Александра Фёдоровн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836712"/>
            <a:ext cx="4467200" cy="6021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1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Прямоугольник 47"/>
          <p:cNvSpPr/>
          <p:nvPr/>
        </p:nvSpPr>
        <p:spPr>
          <a:xfrm>
            <a:off x="0" y="0"/>
            <a:ext cx="395288" cy="6858000"/>
          </a:xfrm>
          <a:prstGeom prst="rect">
            <a:avLst/>
          </a:prstGeom>
          <a:solidFill>
            <a:schemeClr val="bg1">
              <a:lumMod val="95000"/>
              <a:lumOff val="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88640"/>
            <a:ext cx="8229600" cy="62071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НАЧАЛО 1 МИРОВОЙ ВОЙНЫ</a:t>
            </a:r>
          </a:p>
        </p:txBody>
      </p:sp>
      <p:sp>
        <p:nvSpPr>
          <p:cNvPr id="7172" name="AutoShape 3"/>
          <p:cNvSpPr>
            <a:spLocks noChangeArrowheads="1"/>
          </p:cNvSpPr>
          <p:nvPr/>
        </p:nvSpPr>
        <p:spPr bwMode="auto">
          <a:xfrm>
            <a:off x="468313" y="2349500"/>
            <a:ext cx="2159000" cy="3673475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3" name="AutoShape 4"/>
          <p:cNvSpPr>
            <a:spLocks noChangeArrowheads="1"/>
          </p:cNvSpPr>
          <p:nvPr/>
        </p:nvSpPr>
        <p:spPr bwMode="auto">
          <a:xfrm>
            <a:off x="6659563" y="2276475"/>
            <a:ext cx="2160587" cy="3889375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4821" name="WordArt 5"/>
          <p:cNvSpPr>
            <a:spLocks noChangeArrowheads="1" noChangeShapeType="1" noTextEdit="1"/>
          </p:cNvSpPr>
          <p:nvPr/>
        </p:nvSpPr>
        <p:spPr bwMode="auto">
          <a:xfrm>
            <a:off x="0" y="6092825"/>
            <a:ext cx="900113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400" kern="10">
                <a:ln w="9525">
                  <a:noFill/>
                  <a:round/>
                  <a:headEnd/>
                  <a:tailEnd/>
                </a:ln>
                <a:latin typeface="Times New Roman"/>
                <a:cs typeface="Times New Roman"/>
              </a:rPr>
              <a:t>Италия</a:t>
            </a:r>
          </a:p>
        </p:txBody>
      </p:sp>
      <p:sp>
        <p:nvSpPr>
          <p:cNvPr id="34822" name="WordArt 6"/>
          <p:cNvSpPr>
            <a:spLocks noChangeArrowheads="1" noChangeShapeType="1" noTextEdit="1"/>
          </p:cNvSpPr>
          <p:nvPr/>
        </p:nvSpPr>
        <p:spPr bwMode="auto">
          <a:xfrm>
            <a:off x="1116013" y="1989138"/>
            <a:ext cx="1079500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400" kern="10">
                <a:ln w="9525">
                  <a:noFill/>
                  <a:round/>
                  <a:headEnd/>
                  <a:tailEnd/>
                </a:ln>
                <a:latin typeface="Times New Roman"/>
                <a:cs typeface="Times New Roman"/>
              </a:rPr>
              <a:t>Австро-</a:t>
            </a:r>
          </a:p>
          <a:p>
            <a:pPr algn="ctr"/>
            <a:r>
              <a:rPr lang="ru-RU" sz="2400" kern="10">
                <a:ln w="9525">
                  <a:noFill/>
                  <a:round/>
                  <a:headEnd/>
                  <a:tailEnd/>
                </a:ln>
                <a:latin typeface="Times New Roman"/>
                <a:cs typeface="Times New Roman"/>
              </a:rPr>
              <a:t>Венгрия</a:t>
            </a:r>
          </a:p>
        </p:txBody>
      </p:sp>
      <p:sp>
        <p:nvSpPr>
          <p:cNvPr id="34823" name="WordArt 7"/>
          <p:cNvSpPr>
            <a:spLocks noChangeArrowheads="1" noChangeShapeType="1" noTextEdit="1"/>
          </p:cNvSpPr>
          <p:nvPr/>
        </p:nvSpPr>
        <p:spPr bwMode="auto">
          <a:xfrm>
            <a:off x="2484438" y="6165850"/>
            <a:ext cx="900112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400" kern="10">
                <a:ln w="9525">
                  <a:solidFill>
                    <a:srgbClr val="C0C0C0"/>
                  </a:solidFill>
                  <a:round/>
                  <a:headEnd/>
                  <a:tailEnd/>
                </a:ln>
                <a:solidFill>
                  <a:srgbClr val="C0C0C0"/>
                </a:solidFill>
                <a:latin typeface="Times New Roman"/>
                <a:cs typeface="Times New Roman"/>
              </a:rPr>
              <a:t>Германия</a:t>
            </a:r>
          </a:p>
        </p:txBody>
      </p:sp>
      <p:sp>
        <p:nvSpPr>
          <p:cNvPr id="34824" name="WordArt 8"/>
          <p:cNvSpPr>
            <a:spLocks noChangeArrowheads="1" noChangeShapeType="1" noTextEdit="1"/>
          </p:cNvSpPr>
          <p:nvPr/>
        </p:nvSpPr>
        <p:spPr bwMode="auto">
          <a:xfrm>
            <a:off x="7667625" y="1916113"/>
            <a:ext cx="865188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400" kern="10">
                <a:ln w="9525">
                  <a:noFill/>
                  <a:round/>
                  <a:headEnd/>
                  <a:tailEnd/>
                </a:ln>
                <a:solidFill>
                  <a:srgbClr val="FFCC00"/>
                </a:solidFill>
                <a:latin typeface="Times New Roman"/>
                <a:cs typeface="Times New Roman"/>
              </a:rPr>
              <a:t>Россия</a:t>
            </a:r>
          </a:p>
        </p:txBody>
      </p:sp>
      <p:sp>
        <p:nvSpPr>
          <p:cNvPr id="34825" name="WordArt 9"/>
          <p:cNvSpPr>
            <a:spLocks noChangeArrowheads="1" noChangeShapeType="1" noTextEdit="1"/>
          </p:cNvSpPr>
          <p:nvPr/>
        </p:nvSpPr>
        <p:spPr bwMode="auto">
          <a:xfrm>
            <a:off x="5940425" y="6165850"/>
            <a:ext cx="900113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4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CC99FF"/>
                </a:solidFill>
                <a:latin typeface="Times New Roman"/>
                <a:cs typeface="Times New Roman"/>
              </a:rPr>
              <a:t>Англия</a:t>
            </a:r>
          </a:p>
        </p:txBody>
      </p:sp>
      <p:sp>
        <p:nvSpPr>
          <p:cNvPr id="34826" name="WordArt 10"/>
          <p:cNvSpPr>
            <a:spLocks noChangeArrowheads="1" noChangeShapeType="1" noTextEdit="1"/>
          </p:cNvSpPr>
          <p:nvPr/>
        </p:nvSpPr>
        <p:spPr bwMode="auto">
          <a:xfrm>
            <a:off x="8243888" y="6165850"/>
            <a:ext cx="900112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400" kern="10">
                <a:ln w="9525">
                  <a:solidFill>
                    <a:srgbClr val="00CCFF"/>
                  </a:solidFill>
                  <a:round/>
                  <a:headEnd/>
                  <a:tailEnd/>
                </a:ln>
                <a:solidFill>
                  <a:srgbClr val="33CCFF"/>
                </a:solidFill>
                <a:latin typeface="Times New Roman"/>
                <a:cs typeface="Times New Roman"/>
              </a:rPr>
              <a:t>Франция</a:t>
            </a:r>
          </a:p>
        </p:txBody>
      </p:sp>
      <p:sp>
        <p:nvSpPr>
          <p:cNvPr id="34827" name="WordArt 11"/>
          <p:cNvSpPr>
            <a:spLocks noChangeArrowheads="1" noChangeShapeType="1" noTextEdit="1"/>
          </p:cNvSpPr>
          <p:nvPr/>
        </p:nvSpPr>
        <p:spPr bwMode="auto">
          <a:xfrm>
            <a:off x="1042988" y="5589588"/>
            <a:ext cx="900112" cy="2873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400" kern="10">
                <a:ln w="9525">
                  <a:noFill/>
                  <a:round/>
                  <a:headEnd/>
                  <a:tailEnd/>
                </a:ln>
                <a:solidFill>
                  <a:srgbClr val="000080"/>
                </a:solidFill>
                <a:latin typeface="Times New Roman"/>
                <a:cs typeface="Times New Roman"/>
              </a:rPr>
              <a:t>1882г.</a:t>
            </a:r>
          </a:p>
        </p:txBody>
      </p:sp>
      <p:sp>
        <p:nvSpPr>
          <p:cNvPr id="34828" name="WordArt 12"/>
          <p:cNvSpPr>
            <a:spLocks noChangeArrowheads="1" noChangeShapeType="1" noTextEdit="1"/>
          </p:cNvSpPr>
          <p:nvPr/>
        </p:nvSpPr>
        <p:spPr bwMode="auto">
          <a:xfrm>
            <a:off x="7308850" y="5734050"/>
            <a:ext cx="900113" cy="287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400" kern="10">
                <a:ln w="9525">
                  <a:noFill/>
                  <a:round/>
                  <a:headEnd/>
                  <a:tailEnd/>
                </a:ln>
                <a:solidFill>
                  <a:srgbClr val="000080"/>
                </a:solidFill>
                <a:latin typeface="Times New Roman"/>
                <a:cs typeface="Times New Roman"/>
              </a:rPr>
              <a:t>1907г.</a:t>
            </a:r>
          </a:p>
        </p:txBody>
      </p:sp>
      <p:sp>
        <p:nvSpPr>
          <p:cNvPr id="34829" name="WordArt 13"/>
          <p:cNvSpPr>
            <a:spLocks noChangeArrowheads="1" noChangeShapeType="1" noTextEdit="1"/>
          </p:cNvSpPr>
          <p:nvPr/>
        </p:nvSpPr>
        <p:spPr bwMode="auto">
          <a:xfrm rot="5400000">
            <a:off x="215106" y="3896519"/>
            <a:ext cx="2665413" cy="28892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ru-RU" sz="1600" kern="10">
                <a:ln w="9525">
                  <a:noFill/>
                  <a:round/>
                  <a:headEnd/>
                  <a:tailEnd/>
                </a:ln>
                <a:latin typeface="Times New Roman"/>
                <a:cs typeface="Times New Roman"/>
              </a:rPr>
              <a:t>Тройственный</a:t>
            </a:r>
          </a:p>
        </p:txBody>
      </p:sp>
      <p:sp>
        <p:nvSpPr>
          <p:cNvPr id="34830" name="WordArt 14"/>
          <p:cNvSpPr>
            <a:spLocks noChangeArrowheads="1" noChangeShapeType="1" noTextEdit="1"/>
          </p:cNvSpPr>
          <p:nvPr/>
        </p:nvSpPr>
        <p:spPr bwMode="auto">
          <a:xfrm rot="5400000">
            <a:off x="1637507" y="4995069"/>
            <a:ext cx="900112" cy="215900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ru-RU" sz="2400" kern="10">
                <a:ln w="9525">
                  <a:noFill/>
                  <a:round/>
                  <a:headEnd/>
                  <a:tailEnd/>
                </a:ln>
                <a:latin typeface="Times New Roman"/>
                <a:cs typeface="Times New Roman"/>
              </a:rPr>
              <a:t>союз</a:t>
            </a:r>
          </a:p>
        </p:txBody>
      </p:sp>
      <p:sp>
        <p:nvSpPr>
          <p:cNvPr id="34831" name="WordArt 15"/>
          <p:cNvSpPr>
            <a:spLocks noChangeArrowheads="1" noChangeShapeType="1" noTextEdit="1"/>
          </p:cNvSpPr>
          <p:nvPr/>
        </p:nvSpPr>
        <p:spPr bwMode="auto">
          <a:xfrm rot="5400000">
            <a:off x="6822281" y="3987007"/>
            <a:ext cx="1836737" cy="431800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ru-RU" sz="2400" kern="10">
                <a:ln w="9525">
                  <a:noFill/>
                  <a:round/>
                  <a:headEnd/>
                  <a:tailEnd/>
                </a:ln>
                <a:latin typeface="Times New Roman"/>
                <a:cs typeface="Times New Roman"/>
              </a:rPr>
              <a:t>Антанта</a:t>
            </a:r>
          </a:p>
        </p:txBody>
      </p:sp>
      <p:sp>
        <p:nvSpPr>
          <p:cNvPr id="34835" name="WordArt 19"/>
          <p:cNvSpPr>
            <a:spLocks noChangeArrowheads="1" noChangeShapeType="1" noTextEdit="1"/>
          </p:cNvSpPr>
          <p:nvPr/>
        </p:nvSpPr>
        <p:spPr bwMode="auto">
          <a:xfrm>
            <a:off x="7451725" y="908050"/>
            <a:ext cx="900113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400" kern="10">
                <a:ln w="9525">
                  <a:noFill/>
                  <a:round/>
                  <a:headEnd/>
                  <a:tailEnd/>
                </a:ln>
                <a:latin typeface="Times New Roman"/>
                <a:cs typeface="Times New Roman"/>
              </a:rPr>
              <a:t>Сербия </a:t>
            </a:r>
          </a:p>
        </p:txBody>
      </p:sp>
      <p:sp>
        <p:nvSpPr>
          <p:cNvPr id="34838" name="Text Box 22"/>
          <p:cNvSpPr txBox="1">
            <a:spLocks noChangeArrowheads="1"/>
          </p:cNvSpPr>
          <p:nvPr/>
        </p:nvSpPr>
        <p:spPr bwMode="auto">
          <a:xfrm rot="-418443">
            <a:off x="2051050" y="981075"/>
            <a:ext cx="54006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dirty="0" smtClean="0"/>
              <a:t>28.06.14г</a:t>
            </a:r>
            <a:r>
              <a:rPr lang="ru-RU" sz="2000" dirty="0"/>
              <a:t>. Убийство Франца Фердинанда</a:t>
            </a:r>
          </a:p>
        </p:txBody>
      </p:sp>
      <p:sp>
        <p:nvSpPr>
          <p:cNvPr id="34839" name="Line 23"/>
          <p:cNvSpPr>
            <a:spLocks noChangeShapeType="1"/>
          </p:cNvSpPr>
          <p:nvPr/>
        </p:nvSpPr>
        <p:spPr bwMode="auto">
          <a:xfrm flipH="1">
            <a:off x="2051050" y="1052513"/>
            <a:ext cx="5329238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4840" name="Line 24"/>
          <p:cNvSpPr>
            <a:spLocks noChangeShapeType="1"/>
          </p:cNvSpPr>
          <p:nvPr/>
        </p:nvSpPr>
        <p:spPr bwMode="auto">
          <a:xfrm flipV="1">
            <a:off x="2124075" y="1341438"/>
            <a:ext cx="5472113" cy="719137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4841" name="Text Box 25"/>
          <p:cNvSpPr txBox="1">
            <a:spLocks noChangeArrowheads="1"/>
          </p:cNvSpPr>
          <p:nvPr/>
        </p:nvSpPr>
        <p:spPr bwMode="auto">
          <a:xfrm rot="-536939">
            <a:off x="2411413" y="1484313"/>
            <a:ext cx="36004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>
                <a:solidFill>
                  <a:schemeClr val="accent1"/>
                </a:solidFill>
              </a:rPr>
              <a:t>Ультиматум 23. 07. 14г.</a:t>
            </a:r>
            <a:r>
              <a:rPr lang="ru-RU" sz="2000"/>
              <a:t> </a:t>
            </a:r>
          </a:p>
        </p:txBody>
      </p:sp>
      <p:sp>
        <p:nvSpPr>
          <p:cNvPr id="34844" name="Arc 28"/>
          <p:cNvSpPr>
            <a:spLocks/>
          </p:cNvSpPr>
          <p:nvPr/>
        </p:nvSpPr>
        <p:spPr bwMode="auto">
          <a:xfrm rot="10800000" flipH="1">
            <a:off x="2268538" y="1270000"/>
            <a:ext cx="5473700" cy="1511300"/>
          </a:xfrm>
          <a:custGeom>
            <a:avLst/>
            <a:gdLst>
              <a:gd name="T0" fmla="*/ 0 w 37143"/>
              <a:gd name="T1" fmla="*/ 32314950 h 21600"/>
              <a:gd name="T2" fmla="*/ 806649706 w 37143"/>
              <a:gd name="T3" fmla="*/ 105742019 h 21600"/>
              <a:gd name="T4" fmla="*/ 337553533 w 37143"/>
              <a:gd name="T5" fmla="*/ 105742019 h 21600"/>
              <a:gd name="T6" fmla="*/ 0 60000 65536"/>
              <a:gd name="T7" fmla="*/ 0 60000 65536"/>
              <a:gd name="T8" fmla="*/ 0 60000 65536"/>
              <a:gd name="T9" fmla="*/ 0 w 37143"/>
              <a:gd name="T10" fmla="*/ 0 h 21600"/>
              <a:gd name="T11" fmla="*/ 37143 w 3714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7143" h="21600" fill="none" extrusionOk="0">
                <a:moveTo>
                  <a:pt x="-1" y="6600"/>
                </a:moveTo>
                <a:cubicBezTo>
                  <a:pt x="4070" y="2382"/>
                  <a:pt x="9680" y="-1"/>
                  <a:pt x="15543" y="0"/>
                </a:cubicBezTo>
                <a:cubicBezTo>
                  <a:pt x="27472" y="0"/>
                  <a:pt x="37143" y="9670"/>
                  <a:pt x="37143" y="21600"/>
                </a:cubicBezTo>
              </a:path>
              <a:path w="37143" h="21600" stroke="0" extrusionOk="0">
                <a:moveTo>
                  <a:pt x="-1" y="6600"/>
                </a:moveTo>
                <a:cubicBezTo>
                  <a:pt x="4070" y="2382"/>
                  <a:pt x="9680" y="-1"/>
                  <a:pt x="15543" y="0"/>
                </a:cubicBezTo>
                <a:cubicBezTo>
                  <a:pt x="27472" y="0"/>
                  <a:pt x="37143" y="9670"/>
                  <a:pt x="37143" y="21600"/>
                </a:cubicBezTo>
                <a:lnTo>
                  <a:pt x="15543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4845" name="Line 29"/>
          <p:cNvSpPr>
            <a:spLocks noChangeShapeType="1"/>
          </p:cNvSpPr>
          <p:nvPr/>
        </p:nvSpPr>
        <p:spPr bwMode="auto">
          <a:xfrm flipH="1" flipV="1">
            <a:off x="2124075" y="2205038"/>
            <a:ext cx="21590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4846" name="WordArt 30"/>
          <p:cNvSpPr>
            <a:spLocks noChangeArrowheads="1" noChangeShapeType="1" noTextEdit="1"/>
          </p:cNvSpPr>
          <p:nvPr/>
        </p:nvSpPr>
        <p:spPr bwMode="auto">
          <a:xfrm rot="-492578">
            <a:off x="2484438" y="1412875"/>
            <a:ext cx="5057775" cy="1589088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21441336"/>
              </a:avLst>
            </a:prstTxWarp>
          </a:bodyPr>
          <a:lstStyle/>
          <a:p>
            <a:pPr algn="ctr"/>
            <a:r>
              <a:rPr lang="ru-RU" sz="20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latin typeface="Times New Roman"/>
                <a:cs typeface="Times New Roman"/>
              </a:rPr>
              <a:t>согласна, но не приняла условия нарушающее её суверенитет</a:t>
            </a:r>
          </a:p>
        </p:txBody>
      </p:sp>
      <p:sp>
        <p:nvSpPr>
          <p:cNvPr id="34849" name="Line 33"/>
          <p:cNvSpPr>
            <a:spLocks noChangeShapeType="1"/>
          </p:cNvSpPr>
          <p:nvPr/>
        </p:nvSpPr>
        <p:spPr bwMode="auto">
          <a:xfrm flipV="1">
            <a:off x="2124075" y="1700213"/>
            <a:ext cx="5761038" cy="433387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50" name="Line 34"/>
          <p:cNvSpPr>
            <a:spLocks noChangeShapeType="1"/>
          </p:cNvSpPr>
          <p:nvPr/>
        </p:nvSpPr>
        <p:spPr bwMode="auto">
          <a:xfrm flipV="1">
            <a:off x="7885113" y="1268413"/>
            <a:ext cx="0" cy="4318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4851" name="Text Box 35"/>
          <p:cNvSpPr txBox="1">
            <a:spLocks noChangeArrowheads="1"/>
          </p:cNvSpPr>
          <p:nvPr/>
        </p:nvSpPr>
        <p:spPr bwMode="auto">
          <a:xfrm rot="-383269">
            <a:off x="5438775" y="1423988"/>
            <a:ext cx="23764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>
                <a:solidFill>
                  <a:schemeClr val="accent1"/>
                </a:solidFill>
              </a:rPr>
              <a:t>28. 07.14г.война</a:t>
            </a:r>
          </a:p>
        </p:txBody>
      </p:sp>
      <p:sp>
        <p:nvSpPr>
          <p:cNvPr id="34852" name="Arc 36"/>
          <p:cNvSpPr>
            <a:spLocks/>
          </p:cNvSpPr>
          <p:nvPr/>
        </p:nvSpPr>
        <p:spPr bwMode="auto">
          <a:xfrm flipV="1">
            <a:off x="7812088" y="1033463"/>
            <a:ext cx="738187" cy="1244600"/>
          </a:xfrm>
          <a:custGeom>
            <a:avLst/>
            <a:gdLst>
              <a:gd name="T0" fmla="*/ 0 w 21600"/>
              <a:gd name="T1" fmla="*/ 0 h 26673"/>
              <a:gd name="T2" fmla="*/ 24522333 w 21600"/>
              <a:gd name="T3" fmla="*/ 58074807 h 26673"/>
              <a:gd name="T4" fmla="*/ 0 w 21600"/>
              <a:gd name="T5" fmla="*/ 47029434 h 26673"/>
              <a:gd name="T6" fmla="*/ 0 60000 65536"/>
              <a:gd name="T7" fmla="*/ 0 60000 65536"/>
              <a:gd name="T8" fmla="*/ 0 60000 65536"/>
              <a:gd name="T9" fmla="*/ 0 w 21600"/>
              <a:gd name="T10" fmla="*/ 0 h 26673"/>
              <a:gd name="T11" fmla="*/ 21600 w 21600"/>
              <a:gd name="T12" fmla="*/ 26673 h 2667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6673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3308"/>
                  <a:pt x="21397" y="25011"/>
                  <a:pt x="20995" y="26672"/>
                </a:cubicBezTo>
              </a:path>
              <a:path w="21600" h="26673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3308"/>
                  <a:pt x="21397" y="25011"/>
                  <a:pt x="20995" y="26672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4853" name="Line 37"/>
          <p:cNvSpPr>
            <a:spLocks noChangeShapeType="1"/>
          </p:cNvSpPr>
          <p:nvPr/>
        </p:nvSpPr>
        <p:spPr bwMode="auto">
          <a:xfrm flipH="1" flipV="1">
            <a:off x="8243888" y="1052513"/>
            <a:ext cx="288925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4854" name="WordArt 38"/>
          <p:cNvSpPr>
            <a:spLocks noChangeArrowheads="1" noChangeShapeType="1" noTextEdit="1"/>
          </p:cNvSpPr>
          <p:nvPr/>
        </p:nvSpPr>
        <p:spPr bwMode="auto">
          <a:xfrm rot="-3683372">
            <a:off x="8222456" y="1710532"/>
            <a:ext cx="1190625" cy="611188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ru-RU" kern="10"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solidFill>
                  <a:schemeClr val="folHlink"/>
                </a:solidFill>
                <a:latin typeface="Times New Roman"/>
                <a:cs typeface="Times New Roman"/>
              </a:rPr>
              <a:t>Мобилизация</a:t>
            </a:r>
          </a:p>
        </p:txBody>
      </p:sp>
      <p:sp>
        <p:nvSpPr>
          <p:cNvPr id="34855" name="Line 39"/>
          <p:cNvSpPr>
            <a:spLocks noChangeShapeType="1"/>
          </p:cNvSpPr>
          <p:nvPr/>
        </p:nvSpPr>
        <p:spPr bwMode="auto">
          <a:xfrm flipV="1">
            <a:off x="2700338" y="2276475"/>
            <a:ext cx="5111750" cy="3095625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4856" name="WordArt 40"/>
          <p:cNvSpPr>
            <a:spLocks noChangeArrowheads="1" noChangeShapeType="1" noTextEdit="1"/>
          </p:cNvSpPr>
          <p:nvPr/>
        </p:nvSpPr>
        <p:spPr bwMode="auto">
          <a:xfrm rot="-1271822">
            <a:off x="2555875" y="4149725"/>
            <a:ext cx="2209800" cy="57785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ru-RU" kern="10">
                <a:ln w="9525">
                  <a:solidFill>
                    <a:srgbClr val="C0C0C0"/>
                  </a:solidFill>
                  <a:round/>
                  <a:headEnd/>
                  <a:tailEnd/>
                </a:ln>
                <a:solidFill>
                  <a:srgbClr val="C0C0C0"/>
                </a:solidFill>
                <a:latin typeface="Times New Roman"/>
                <a:cs typeface="Times New Roman"/>
              </a:rPr>
              <a:t>Ультиматум 30.07.14г.</a:t>
            </a:r>
          </a:p>
        </p:txBody>
      </p:sp>
      <p:sp>
        <p:nvSpPr>
          <p:cNvPr id="34857" name="Line 41"/>
          <p:cNvSpPr>
            <a:spLocks noChangeShapeType="1"/>
          </p:cNvSpPr>
          <p:nvPr/>
        </p:nvSpPr>
        <p:spPr bwMode="auto">
          <a:xfrm flipH="1">
            <a:off x="2484438" y="2276475"/>
            <a:ext cx="5327650" cy="381635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4858" name="Line 42"/>
          <p:cNvSpPr>
            <a:spLocks noChangeShapeType="1"/>
          </p:cNvSpPr>
          <p:nvPr/>
        </p:nvSpPr>
        <p:spPr bwMode="auto">
          <a:xfrm flipV="1">
            <a:off x="2627313" y="5373688"/>
            <a:ext cx="73025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59" name="WordArt 43"/>
          <p:cNvSpPr>
            <a:spLocks noChangeArrowheads="1" noChangeShapeType="1" noTextEdit="1"/>
          </p:cNvSpPr>
          <p:nvPr/>
        </p:nvSpPr>
        <p:spPr bwMode="auto">
          <a:xfrm rot="-2240961">
            <a:off x="5435600" y="3429000"/>
            <a:ext cx="1038225" cy="3000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kern="10"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Times New Roman"/>
                <a:cs typeface="Times New Roman"/>
              </a:rPr>
              <a:t>Нет ответа</a:t>
            </a:r>
          </a:p>
        </p:txBody>
      </p:sp>
      <p:sp>
        <p:nvSpPr>
          <p:cNvPr id="34861" name="Line 45"/>
          <p:cNvSpPr>
            <a:spLocks noChangeShapeType="1"/>
          </p:cNvSpPr>
          <p:nvPr/>
        </p:nvSpPr>
        <p:spPr bwMode="auto">
          <a:xfrm>
            <a:off x="2627313" y="6021388"/>
            <a:ext cx="1081087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62" name="Line 46"/>
          <p:cNvSpPr>
            <a:spLocks noChangeShapeType="1"/>
          </p:cNvSpPr>
          <p:nvPr/>
        </p:nvSpPr>
        <p:spPr bwMode="auto">
          <a:xfrm flipV="1">
            <a:off x="3708400" y="2349500"/>
            <a:ext cx="4032250" cy="3671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4863" name="WordArt 47"/>
          <p:cNvSpPr>
            <a:spLocks noChangeArrowheads="1" noChangeShapeType="1" noTextEdit="1"/>
          </p:cNvSpPr>
          <p:nvPr/>
        </p:nvSpPr>
        <p:spPr bwMode="auto">
          <a:xfrm rot="-2068406">
            <a:off x="3563938" y="4724400"/>
            <a:ext cx="2209800" cy="57785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ru-RU" kern="10">
                <a:ln w="9525">
                  <a:solidFill>
                    <a:srgbClr val="C0C0C0"/>
                  </a:solidFill>
                  <a:round/>
                  <a:headEnd/>
                  <a:tailEnd/>
                </a:ln>
                <a:solidFill>
                  <a:srgbClr val="C0C0C0"/>
                </a:solidFill>
                <a:latin typeface="Times New Roman"/>
                <a:cs typeface="Times New Roman"/>
              </a:rPr>
              <a:t>Война 1.08.14г.</a:t>
            </a:r>
          </a:p>
        </p:txBody>
      </p:sp>
      <p:sp>
        <p:nvSpPr>
          <p:cNvPr id="34864" name="Arc 48"/>
          <p:cNvSpPr>
            <a:spLocks/>
          </p:cNvSpPr>
          <p:nvPr/>
        </p:nvSpPr>
        <p:spPr bwMode="auto">
          <a:xfrm flipV="1">
            <a:off x="7920038" y="2492375"/>
            <a:ext cx="1223962" cy="3636963"/>
          </a:xfrm>
          <a:custGeom>
            <a:avLst/>
            <a:gdLst>
              <a:gd name="T0" fmla="*/ 23060746 w 21600"/>
              <a:gd name="T1" fmla="*/ 0 h 41684"/>
              <a:gd name="T2" fmla="*/ 11270310 w 21600"/>
              <a:gd name="T3" fmla="*/ 317327869 h 41684"/>
              <a:gd name="T4" fmla="*/ 0 w 21600"/>
              <a:gd name="T5" fmla="*/ 155078364 h 41684"/>
              <a:gd name="T6" fmla="*/ 0 60000 65536"/>
              <a:gd name="T7" fmla="*/ 0 60000 65536"/>
              <a:gd name="T8" fmla="*/ 0 60000 65536"/>
              <a:gd name="T9" fmla="*/ 0 w 21600"/>
              <a:gd name="T10" fmla="*/ 0 h 41684"/>
              <a:gd name="T11" fmla="*/ 21600 w 21600"/>
              <a:gd name="T12" fmla="*/ 41684 h 4168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1684" fill="none" extrusionOk="0">
                <a:moveTo>
                  <a:pt x="7182" y="-1"/>
                </a:moveTo>
                <a:cubicBezTo>
                  <a:pt x="15821" y="3045"/>
                  <a:pt x="21600" y="11210"/>
                  <a:pt x="21600" y="20371"/>
                </a:cubicBezTo>
                <a:cubicBezTo>
                  <a:pt x="21600" y="30945"/>
                  <a:pt x="13944" y="39965"/>
                  <a:pt x="3509" y="41683"/>
                </a:cubicBezTo>
              </a:path>
              <a:path w="21600" h="41684" stroke="0" extrusionOk="0">
                <a:moveTo>
                  <a:pt x="7182" y="-1"/>
                </a:moveTo>
                <a:cubicBezTo>
                  <a:pt x="15821" y="3045"/>
                  <a:pt x="21600" y="11210"/>
                  <a:pt x="21600" y="20371"/>
                </a:cubicBezTo>
                <a:cubicBezTo>
                  <a:pt x="21600" y="30945"/>
                  <a:pt x="13944" y="39965"/>
                  <a:pt x="3509" y="41683"/>
                </a:cubicBezTo>
                <a:lnTo>
                  <a:pt x="0" y="20371"/>
                </a:lnTo>
                <a:close/>
              </a:path>
            </a:pathLst>
          </a:custGeom>
          <a:noFill/>
          <a:ln w="9525">
            <a:solidFill>
              <a:srgbClr val="33CCFF"/>
            </a:solidFill>
            <a:round/>
            <a:headEnd/>
            <a:tailEnd/>
          </a:ln>
        </p:spPr>
        <p:txBody>
          <a:bodyPr rot="10800000" wrap="none" anchor="ctr"/>
          <a:lstStyle/>
          <a:p>
            <a:endParaRPr lang="ru-RU"/>
          </a:p>
        </p:txBody>
      </p:sp>
      <p:sp>
        <p:nvSpPr>
          <p:cNvPr id="34865" name="WordArt 49"/>
          <p:cNvSpPr>
            <a:spLocks noChangeArrowheads="1" noChangeShapeType="1" noTextEdit="1"/>
          </p:cNvSpPr>
          <p:nvPr/>
        </p:nvSpPr>
        <p:spPr bwMode="auto">
          <a:xfrm rot="5400000">
            <a:off x="7562056" y="3894932"/>
            <a:ext cx="2125663" cy="330200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ru-RU" kern="10">
                <a:ln w="9525">
                  <a:solidFill>
                    <a:srgbClr val="33CCFF"/>
                  </a:solidFill>
                  <a:round/>
                  <a:headEnd/>
                  <a:tailEnd/>
                </a:ln>
                <a:solidFill>
                  <a:srgbClr val="00CCFF"/>
                </a:solidFill>
                <a:latin typeface="Times New Roman"/>
                <a:cs typeface="Times New Roman"/>
              </a:rPr>
              <a:t>Мобилизация</a:t>
            </a:r>
          </a:p>
        </p:txBody>
      </p:sp>
      <p:sp>
        <p:nvSpPr>
          <p:cNvPr id="34866" name="Line 50"/>
          <p:cNvSpPr>
            <a:spLocks noChangeShapeType="1"/>
          </p:cNvSpPr>
          <p:nvPr/>
        </p:nvSpPr>
        <p:spPr bwMode="auto">
          <a:xfrm flipH="1" flipV="1">
            <a:off x="7740650" y="2276475"/>
            <a:ext cx="431800" cy="215900"/>
          </a:xfrm>
          <a:prstGeom prst="line">
            <a:avLst/>
          </a:prstGeom>
          <a:noFill/>
          <a:ln w="9525">
            <a:solidFill>
              <a:srgbClr val="33CC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4868" name="Line 52"/>
          <p:cNvSpPr>
            <a:spLocks noChangeShapeType="1"/>
          </p:cNvSpPr>
          <p:nvPr/>
        </p:nvSpPr>
        <p:spPr bwMode="auto">
          <a:xfrm>
            <a:off x="2555875" y="6021388"/>
            <a:ext cx="62642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4871" name="WordArt 55"/>
          <p:cNvSpPr>
            <a:spLocks noChangeArrowheads="1" noChangeShapeType="1" noTextEdit="1"/>
          </p:cNvSpPr>
          <p:nvPr/>
        </p:nvSpPr>
        <p:spPr bwMode="auto">
          <a:xfrm>
            <a:off x="4500563" y="5589588"/>
            <a:ext cx="1514475" cy="3000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kern="10">
                <a:ln w="9525">
                  <a:solidFill>
                    <a:srgbClr val="C0C0C0"/>
                  </a:solidFill>
                  <a:round/>
                  <a:headEnd/>
                  <a:tailEnd/>
                </a:ln>
                <a:solidFill>
                  <a:srgbClr val="C0C0C0"/>
                </a:solidFill>
                <a:latin typeface="Times New Roman"/>
                <a:cs typeface="Times New Roman"/>
              </a:rPr>
              <a:t>Война 3.08.14г.</a:t>
            </a:r>
          </a:p>
        </p:txBody>
      </p:sp>
      <p:sp>
        <p:nvSpPr>
          <p:cNvPr id="34873" name="AutoShape 57"/>
          <p:cNvSpPr>
            <a:spLocks/>
          </p:cNvSpPr>
          <p:nvPr/>
        </p:nvSpPr>
        <p:spPr bwMode="auto">
          <a:xfrm rot="5400000">
            <a:off x="4485482" y="4236243"/>
            <a:ext cx="266700" cy="4125913"/>
          </a:xfrm>
          <a:prstGeom prst="rightBracket">
            <a:avLst>
              <a:gd name="adj" fmla="val 128919"/>
            </a:avLst>
          </a:prstGeom>
          <a:noFill/>
          <a:ln w="9525">
            <a:solidFill>
              <a:srgbClr val="CC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4874" name="WordArt 58"/>
          <p:cNvSpPr>
            <a:spLocks noChangeArrowheads="1" noChangeShapeType="1" noTextEdit="1"/>
          </p:cNvSpPr>
          <p:nvPr/>
        </p:nvSpPr>
        <p:spPr bwMode="auto">
          <a:xfrm>
            <a:off x="3851275" y="6165850"/>
            <a:ext cx="1514475" cy="3000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kern="10">
                <a:ln w="9525">
                  <a:solidFill>
                    <a:srgbClr val="CC66FF"/>
                  </a:solidFill>
                  <a:round/>
                  <a:headEnd/>
                  <a:tailEnd/>
                </a:ln>
                <a:solidFill>
                  <a:srgbClr val="CC66FF"/>
                </a:solidFill>
                <a:latin typeface="Times New Roman"/>
                <a:cs typeface="Times New Roman"/>
              </a:rPr>
              <a:t>Война 4.08.14г.</a:t>
            </a:r>
          </a:p>
        </p:txBody>
      </p:sp>
      <p:sp>
        <p:nvSpPr>
          <p:cNvPr id="34875" name="Line 59"/>
          <p:cNvSpPr>
            <a:spLocks noChangeShapeType="1"/>
          </p:cNvSpPr>
          <p:nvPr/>
        </p:nvSpPr>
        <p:spPr bwMode="auto">
          <a:xfrm flipH="1" flipV="1">
            <a:off x="2411413" y="6092825"/>
            <a:ext cx="144462" cy="215900"/>
          </a:xfrm>
          <a:prstGeom prst="line">
            <a:avLst/>
          </a:prstGeom>
          <a:noFill/>
          <a:ln w="9525">
            <a:solidFill>
              <a:srgbClr val="CC66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4876" name="Line 60"/>
          <p:cNvSpPr>
            <a:spLocks noChangeShapeType="1"/>
          </p:cNvSpPr>
          <p:nvPr/>
        </p:nvSpPr>
        <p:spPr bwMode="auto">
          <a:xfrm>
            <a:off x="2051050" y="2205038"/>
            <a:ext cx="568960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4877" name="WordArt 61"/>
          <p:cNvSpPr>
            <a:spLocks noChangeArrowheads="1" noChangeShapeType="1" noTextEdit="1"/>
          </p:cNvSpPr>
          <p:nvPr/>
        </p:nvSpPr>
        <p:spPr bwMode="auto">
          <a:xfrm>
            <a:off x="4356100" y="2276475"/>
            <a:ext cx="863600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latin typeface="Times New Roman"/>
                <a:cs typeface="Times New Roman"/>
              </a:rPr>
              <a:t>Война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1000"/>
                                        <p:tgtEl>
                                          <p:spTgt spid="34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34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34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4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34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34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4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4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4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4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34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1000"/>
                                        <p:tgtEl>
                                          <p:spTgt spid="34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1000"/>
                                        <p:tgtEl>
                                          <p:spTgt spid="34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34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1000"/>
                                        <p:tgtEl>
                                          <p:spTgt spid="34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1000"/>
                                        <p:tgtEl>
                                          <p:spTgt spid="34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17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1000"/>
                                        <p:tgtEl>
                                          <p:spTgt spid="34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1000"/>
                                        <p:tgtEl>
                                          <p:spTgt spid="34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2" dur="1000"/>
                                        <p:tgtEl>
                                          <p:spTgt spid="34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1000"/>
                                        <p:tgtEl>
                                          <p:spTgt spid="34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1000"/>
                                        <p:tgtEl>
                                          <p:spTgt spid="34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000"/>
                            </p:stCondLst>
                            <p:childTnLst>
                              <p:par>
                                <p:cTn id="157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1" grpId="0" animBg="1"/>
      <p:bldP spid="34822" grpId="0" animBg="1"/>
      <p:bldP spid="34823" grpId="0" animBg="1"/>
      <p:bldP spid="34824" grpId="0" animBg="1"/>
      <p:bldP spid="34825" grpId="0" animBg="1"/>
      <p:bldP spid="34826" grpId="0" animBg="1"/>
      <p:bldP spid="34827" grpId="0" animBg="1"/>
      <p:bldP spid="34828" grpId="0" animBg="1"/>
      <p:bldP spid="34829" grpId="0" animBg="1"/>
      <p:bldP spid="34830" grpId="0" animBg="1"/>
      <p:bldP spid="34831" grpId="0" animBg="1"/>
      <p:bldP spid="34835" grpId="0" animBg="1"/>
      <p:bldP spid="34838" grpId="0"/>
      <p:bldP spid="34839" grpId="0" animBg="1"/>
      <p:bldP spid="34840" grpId="0" animBg="1"/>
      <p:bldP spid="34841" grpId="0"/>
      <p:bldP spid="34844" grpId="0" animBg="1"/>
      <p:bldP spid="34845" grpId="0" animBg="1"/>
      <p:bldP spid="34846" grpId="0" animBg="1"/>
      <p:bldP spid="34849" grpId="0" animBg="1"/>
      <p:bldP spid="34850" grpId="0" animBg="1"/>
      <p:bldP spid="34851" grpId="0"/>
      <p:bldP spid="34852" grpId="0" animBg="1"/>
      <p:bldP spid="34853" grpId="0" animBg="1"/>
      <p:bldP spid="34854" grpId="0" animBg="1"/>
      <p:bldP spid="34855" grpId="0" animBg="1"/>
      <p:bldP spid="34856" grpId="0" animBg="1"/>
      <p:bldP spid="34857" grpId="0" animBg="1"/>
      <p:bldP spid="34858" grpId="0" animBg="1"/>
      <p:bldP spid="34859" grpId="0" animBg="1"/>
      <p:bldP spid="34861" grpId="0" animBg="1"/>
      <p:bldP spid="34862" grpId="0" animBg="1"/>
      <p:bldP spid="34863" grpId="0" animBg="1"/>
      <p:bldP spid="34864" grpId="0" animBg="1"/>
      <p:bldP spid="34865" grpId="0" animBg="1"/>
      <p:bldP spid="34866" grpId="0" animBg="1"/>
      <p:bldP spid="34868" grpId="0" animBg="1"/>
      <p:bldP spid="34871" grpId="0" animBg="1"/>
      <p:bldP spid="34873" grpId="0" animBg="1"/>
      <p:bldP spid="34874" grpId="0" animBg="1"/>
      <p:bldP spid="34875" grpId="0" animBg="1"/>
      <p:bldP spid="34876" grpId="0" animBg="1"/>
      <p:bldP spid="3487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88640"/>
            <a:ext cx="8712968" cy="58477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КТО ВИНОВАТ В РАЗВЯЗЫВАНИИ ВОЙНЫ? 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1187624" y="908720"/>
            <a:ext cx="6408712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ДОКУМЕНТ СТР. 78</a:t>
            </a:r>
            <a:endParaRPr lang="ru-RU" dirty="0"/>
          </a:p>
        </p:txBody>
      </p:sp>
      <p:pic>
        <p:nvPicPr>
          <p:cNvPr id="23554" name="Picture 2" descr="http://old.alabin.ru/images/fondy/plakat1914/kp067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310230"/>
            <a:ext cx="7940311" cy="55477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</TotalTime>
  <Words>2325</Words>
  <Application>Microsoft Office PowerPoint</Application>
  <PresentationFormat>Экран (4:3)</PresentationFormat>
  <Paragraphs>469</Paragraphs>
  <Slides>75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75</vt:i4>
      </vt:variant>
    </vt:vector>
  </HeadingPairs>
  <TitlesOfParts>
    <vt:vector size="76" baseType="lpstr">
      <vt:lpstr>Тема Office</vt:lpstr>
      <vt:lpstr>Россия в Первой мировой войне 1914 – 1918 гг.</vt:lpstr>
      <vt:lpstr>Слайд 2</vt:lpstr>
      <vt:lpstr>Слайд 3</vt:lpstr>
      <vt:lpstr>Слайд 4</vt:lpstr>
      <vt:lpstr>Слайд 5</vt:lpstr>
      <vt:lpstr>САРАЕВО</vt:lpstr>
      <vt:lpstr>Повод к войне</vt:lpstr>
      <vt:lpstr>НАЧАЛО 1 МИРОВОЙ ВОЙНЫ</vt:lpstr>
      <vt:lpstr>Слайд 9</vt:lpstr>
      <vt:lpstr>Слайд 10</vt:lpstr>
      <vt:lpstr>Слайд 11</vt:lpstr>
      <vt:lpstr>Царь Николай II благословляет русских солдат перед их отправкой на фронт. 1914г </vt:lpstr>
      <vt:lpstr>Военно-технический потенциал ведущих держав накануне первой мировой войны</vt:lpstr>
      <vt:lpstr>Вооружение</vt:lpstr>
      <vt:lpstr>Слайд 15</vt:lpstr>
      <vt:lpstr>Военные потери</vt:lpstr>
      <vt:lpstr>Слайд 17</vt:lpstr>
      <vt:lpstr>Слайд 18</vt:lpstr>
      <vt:lpstr>Слайд 19</vt:lpstr>
      <vt:lpstr>Слайд 20</vt:lpstr>
      <vt:lpstr>Заполняем таблицу</vt:lpstr>
      <vt:lpstr>1914 - Первый год войны</vt:lpstr>
      <vt:lpstr>Слайд 23</vt:lpstr>
      <vt:lpstr>Первый год войны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Изменение соотношения сил</vt:lpstr>
      <vt:lpstr>Слайд 40</vt:lpstr>
      <vt:lpstr>Борьба на истощение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Слайд 70</vt:lpstr>
      <vt:lpstr>Слайд 71</vt:lpstr>
      <vt:lpstr>Слайд 72</vt:lpstr>
      <vt:lpstr>Слайд 73</vt:lpstr>
      <vt:lpstr>Слайд 74</vt:lpstr>
      <vt:lpstr>Слайд 75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Россия в Первой мировой войне 1914 – 1918 гг.</dc:title>
  <dc:creator>Администратор</dc:creator>
  <cp:lastModifiedBy>Администратор</cp:lastModifiedBy>
  <cp:revision>136</cp:revision>
  <dcterms:created xsi:type="dcterms:W3CDTF">2017-10-03T12:59:17Z</dcterms:created>
  <dcterms:modified xsi:type="dcterms:W3CDTF">2017-10-06T10:08:59Z</dcterms:modified>
</cp:coreProperties>
</file>